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3" r:id="rId4"/>
    <p:sldId id="264" r:id="rId5"/>
    <p:sldId id="265" r:id="rId6"/>
    <p:sldId id="261" r:id="rId7"/>
    <p:sldId id="262" r:id="rId8"/>
    <p:sldId id="276" r:id="rId9"/>
    <p:sldId id="277" r:id="rId10"/>
    <p:sldId id="278" r:id="rId11"/>
    <p:sldId id="266" r:id="rId12"/>
    <p:sldId id="260" r:id="rId13"/>
    <p:sldId id="269" r:id="rId14"/>
    <p:sldId id="268" r:id="rId15"/>
    <p:sldId id="267" r:id="rId16"/>
    <p:sldId id="270" r:id="rId17"/>
    <p:sldId id="275" r:id="rId18"/>
    <p:sldId id="271" r:id="rId19"/>
    <p:sldId id="272" r:id="rId20"/>
    <p:sldId id="273"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9E9572-A9EF-45E8-A668-911DA7FFD1CA}" type="datetimeFigureOut">
              <a:rPr lang="en-IN" smtClean="0"/>
              <a:pPr/>
              <a:t>16-03-2020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73D850-789F-4F4D-8234-FCE855A5932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9E9572-A9EF-45E8-A668-911DA7FFD1CA}" type="datetimeFigureOut">
              <a:rPr lang="en-IN" smtClean="0"/>
              <a:pPr/>
              <a:t>16-03-2020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73D850-789F-4F4D-8234-FCE855A5932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 Disaster Risk R</a:t>
            </a:r>
            <a:r>
              <a:rPr lang="en-US" dirty="0" smtClean="0">
                <a:solidFill>
                  <a:srgbClr val="FF0000"/>
                </a:solidFill>
              </a:rPr>
              <a:t>edu</a:t>
            </a:r>
            <a:r>
              <a:rPr lang="en-US" dirty="0" smtClean="0"/>
              <a:t>ction</a:t>
            </a:r>
            <a:endParaRPr lang="en-IN" dirty="0"/>
          </a:p>
        </p:txBody>
      </p:sp>
      <p:sp>
        <p:nvSpPr>
          <p:cNvPr id="3" name="Content Placeholder 2"/>
          <p:cNvSpPr>
            <a:spLocks noGrp="1"/>
          </p:cNvSpPr>
          <p:nvPr>
            <p:ph idx="1"/>
          </p:nvPr>
        </p:nvSpPr>
        <p:spPr/>
        <p:txBody>
          <a:bodyPr/>
          <a:lstStyle/>
          <a:p>
            <a:pPr algn="ctr">
              <a:buNone/>
            </a:pPr>
            <a:r>
              <a:rPr lang="en-US" dirty="0" smtClean="0"/>
              <a:t>A Session </a:t>
            </a:r>
          </a:p>
          <a:p>
            <a:pPr algn="ctr">
              <a:buNone/>
            </a:pPr>
            <a:r>
              <a:rPr lang="en-US" dirty="0" smtClean="0"/>
              <a:t>On </a:t>
            </a:r>
          </a:p>
          <a:p>
            <a:pPr algn="ctr">
              <a:buNone/>
            </a:pPr>
            <a:r>
              <a:rPr lang="en-US" dirty="0" smtClean="0"/>
              <a:t>	Necessity Of Cyber Drill</a:t>
            </a:r>
          </a:p>
          <a:p>
            <a:pPr algn="ctr">
              <a:buNone/>
            </a:pPr>
            <a:r>
              <a:rPr lang="en-US" dirty="0" smtClean="0"/>
              <a:t> To </a:t>
            </a:r>
          </a:p>
          <a:p>
            <a:pPr algn="ctr">
              <a:buNone/>
            </a:pPr>
            <a:r>
              <a:rPr lang="en-US" dirty="0" smtClean="0">
                <a:solidFill>
                  <a:srgbClr val="FF0000"/>
                </a:solidFill>
              </a:rPr>
              <a:t>A</a:t>
            </a:r>
            <a:r>
              <a:rPr lang="en-US" dirty="0" smtClean="0"/>
              <a:t>ssess, </a:t>
            </a:r>
            <a:r>
              <a:rPr lang="en-US" dirty="0">
                <a:solidFill>
                  <a:srgbClr val="FF0000"/>
                </a:solidFill>
              </a:rPr>
              <a:t>I</a:t>
            </a:r>
            <a:r>
              <a:rPr lang="en-US" dirty="0" smtClean="0"/>
              <a:t>dentify and </a:t>
            </a:r>
            <a:r>
              <a:rPr lang="en-US" dirty="0">
                <a:solidFill>
                  <a:srgbClr val="FF0000"/>
                </a:solidFill>
              </a:rPr>
              <a:t>M</a:t>
            </a:r>
            <a:r>
              <a:rPr lang="en-US" dirty="0" smtClean="0"/>
              <a:t>itigate </a:t>
            </a:r>
          </a:p>
          <a:p>
            <a:pPr algn="ctr">
              <a:buNone/>
            </a:pPr>
            <a:r>
              <a:rPr lang="en-US" dirty="0" smtClean="0"/>
              <a:t>Threats</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Is ‘drill’ necessary for an experts ?</a:t>
            </a:r>
            <a:endParaRPr lang="en-IN" dirty="0"/>
          </a:p>
        </p:txBody>
      </p:sp>
      <p:pic>
        <p:nvPicPr>
          <p:cNvPr id="5" name="Picture 4" descr="expert.JPG"/>
          <p:cNvPicPr>
            <a:picLocks noChangeAspect="1"/>
          </p:cNvPicPr>
          <p:nvPr/>
        </p:nvPicPr>
        <p:blipFill>
          <a:blip r:embed="rId2" cstate="print"/>
          <a:stretch>
            <a:fillRect/>
          </a:stretch>
        </p:blipFill>
        <p:spPr>
          <a:xfrm>
            <a:off x="2411760" y="1628800"/>
            <a:ext cx="4124325" cy="410527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pPr algn="l"/>
            <a:r>
              <a:rPr lang="en-US" dirty="0" smtClean="0"/>
              <a:t>Net Practice… </a:t>
            </a:r>
            <a:r>
              <a:rPr lang="en-US" dirty="0" err="1" smtClean="0"/>
              <a:t>Sachin</a:t>
            </a:r>
            <a:r>
              <a:rPr lang="en-US" dirty="0" smtClean="0"/>
              <a:t> ??? He is GOD !</a:t>
            </a:r>
            <a:endParaRPr lang="en-IN" dirty="0"/>
          </a:p>
        </p:txBody>
      </p:sp>
      <p:pic>
        <p:nvPicPr>
          <p:cNvPr id="4" name="Picture 3" descr="sachin drill.JPG"/>
          <p:cNvPicPr>
            <a:picLocks noChangeAspect="1"/>
          </p:cNvPicPr>
          <p:nvPr/>
        </p:nvPicPr>
        <p:blipFill>
          <a:blip r:embed="rId2" cstate="print"/>
          <a:stretch>
            <a:fillRect/>
          </a:stretch>
        </p:blipFill>
        <p:spPr>
          <a:xfrm>
            <a:off x="2411760" y="1196752"/>
            <a:ext cx="4392488" cy="5357987"/>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Case 1:</a:t>
            </a:r>
            <a:endParaRPr lang="en-IN" dirty="0"/>
          </a:p>
        </p:txBody>
      </p:sp>
      <p:sp>
        <p:nvSpPr>
          <p:cNvPr id="3" name="Content Placeholder 2"/>
          <p:cNvSpPr>
            <a:spLocks noGrp="1"/>
          </p:cNvSpPr>
          <p:nvPr>
            <p:ph idx="1"/>
          </p:nvPr>
        </p:nvSpPr>
        <p:spPr>
          <a:xfrm>
            <a:off x="2915816" y="1124744"/>
            <a:ext cx="5976664" cy="5472608"/>
          </a:xfrm>
        </p:spPr>
        <p:txBody>
          <a:bodyPr>
            <a:normAutofit fontScale="47500" lnSpcReduction="20000"/>
          </a:bodyPr>
          <a:lstStyle/>
          <a:p>
            <a:pPr algn="just">
              <a:buNone/>
            </a:pPr>
            <a:r>
              <a:rPr lang="en-IN" dirty="0" smtClean="0"/>
              <a:t>	</a:t>
            </a:r>
            <a:r>
              <a:rPr lang="en-IN" sz="5100" dirty="0" smtClean="0"/>
              <a:t>A ‘Business </a:t>
            </a:r>
            <a:r>
              <a:rPr lang="en-IN" sz="5100" dirty="0"/>
              <a:t>Development </a:t>
            </a:r>
            <a:r>
              <a:rPr lang="en-IN" sz="5100" dirty="0" smtClean="0"/>
              <a:t>Manager’ </a:t>
            </a:r>
            <a:r>
              <a:rPr lang="en-IN" sz="5100" dirty="0"/>
              <a:t>deployed abroad was preparing a business case for a prospective client and needed some client data from his own team working with a different client in the same industry sector. Anticipating existence of content filtering device / solution in client’s network, he advised the team member to copy the data onto his pen drive and send the same by email from his home using his private email. The data leak prevention tool deployed at the end-point generated alert in customer’s network when he tried to copy the data to pen drive. This activity created embarrassment for the service providing company with potential impact on current and future business opportunities</a:t>
            </a:r>
            <a:r>
              <a:rPr lang="en-IN" sz="4400" dirty="0"/>
              <a:t>. </a:t>
            </a:r>
            <a:endParaRPr lang="en-IN" dirty="0"/>
          </a:p>
          <a:p>
            <a:endParaRPr lang="en-IN" dirty="0"/>
          </a:p>
        </p:txBody>
      </p:sp>
      <p:graphicFrame>
        <p:nvGraphicFramePr>
          <p:cNvPr id="2050" name="Object 6"/>
          <p:cNvGraphicFramePr>
            <a:graphicFrameLocks noChangeAspect="1"/>
          </p:cNvGraphicFramePr>
          <p:nvPr/>
        </p:nvGraphicFramePr>
        <p:xfrm>
          <a:off x="611560" y="1484784"/>
          <a:ext cx="1800200" cy="4495800"/>
        </p:xfrm>
        <a:graphic>
          <a:graphicData uri="http://schemas.openxmlformats.org/presentationml/2006/ole">
            <p:oleObj spid="_x0000_s2050" name="Clip" r:id="rId3" imgW="967839" imgH="2937955" progId="">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Assess ……what has happened</a:t>
            </a:r>
            <a:endParaRPr lang="en-IN" dirty="0"/>
          </a:p>
        </p:txBody>
      </p:sp>
      <p:pic>
        <p:nvPicPr>
          <p:cNvPr id="5" name="Picture 4" descr="assess.JPG"/>
          <p:cNvPicPr>
            <a:picLocks noChangeAspect="1"/>
          </p:cNvPicPr>
          <p:nvPr/>
        </p:nvPicPr>
        <p:blipFill>
          <a:blip r:embed="rId2" cstate="print"/>
          <a:stretch>
            <a:fillRect/>
          </a:stretch>
        </p:blipFill>
        <p:spPr>
          <a:xfrm>
            <a:off x="1259632" y="1700808"/>
            <a:ext cx="4933950" cy="35052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Identify……the root cause</a:t>
            </a:r>
            <a:endParaRPr lang="en-IN" dirty="0"/>
          </a:p>
        </p:txBody>
      </p:sp>
      <p:pic>
        <p:nvPicPr>
          <p:cNvPr id="4" name="Picture 3" descr="identify.JPG"/>
          <p:cNvPicPr>
            <a:picLocks noChangeAspect="1"/>
          </p:cNvPicPr>
          <p:nvPr/>
        </p:nvPicPr>
        <p:blipFill>
          <a:blip r:embed="rId2" cstate="print"/>
          <a:stretch>
            <a:fillRect/>
          </a:stretch>
        </p:blipFill>
        <p:spPr>
          <a:xfrm>
            <a:off x="1907704" y="1628800"/>
            <a:ext cx="5352420" cy="3456211"/>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Mitigate……by planned treatment</a:t>
            </a:r>
            <a:endParaRPr lang="en-IN" dirty="0"/>
          </a:p>
        </p:txBody>
      </p:sp>
      <p:graphicFrame>
        <p:nvGraphicFramePr>
          <p:cNvPr id="3074" name="Object 6"/>
          <p:cNvGraphicFramePr>
            <a:graphicFrameLocks noChangeAspect="1"/>
          </p:cNvGraphicFramePr>
          <p:nvPr/>
        </p:nvGraphicFramePr>
        <p:xfrm>
          <a:off x="2915816" y="2204864"/>
          <a:ext cx="3200400" cy="2424112"/>
        </p:xfrm>
        <a:graphic>
          <a:graphicData uri="http://schemas.openxmlformats.org/presentationml/2006/ole">
            <p:oleObj spid="_x0000_s3074" name="Clip" r:id="rId3" imgW="1222387" imgH="921229" progId="">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AIM ?</a:t>
            </a:r>
            <a:endParaRPr lang="en-IN" dirty="0"/>
          </a:p>
        </p:txBody>
      </p:sp>
      <p:sp>
        <p:nvSpPr>
          <p:cNvPr id="3" name="Content Placeholder 2"/>
          <p:cNvSpPr>
            <a:spLocks noGrp="1"/>
          </p:cNvSpPr>
          <p:nvPr>
            <p:ph idx="1"/>
          </p:nvPr>
        </p:nvSpPr>
        <p:spPr>
          <a:xfrm>
            <a:off x="683568" y="5805264"/>
            <a:ext cx="8229600" cy="748680"/>
          </a:xfrm>
        </p:spPr>
        <p:txBody>
          <a:bodyPr>
            <a:noAutofit/>
          </a:bodyPr>
          <a:lstStyle/>
          <a:p>
            <a:pPr algn="r">
              <a:buNone/>
            </a:pPr>
            <a:r>
              <a:rPr lang="en-US" sz="3600" dirty="0" smtClean="0">
                <a:latin typeface="+mj-lt"/>
                <a:ea typeface="+mj-ea"/>
                <a:cs typeface="+mj-cs"/>
              </a:rPr>
              <a:t>&amp;…..Avoid </a:t>
            </a:r>
            <a:r>
              <a:rPr lang="en-US" sz="3600" dirty="0">
                <a:latin typeface="+mj-lt"/>
                <a:ea typeface="+mj-ea"/>
                <a:cs typeface="+mj-cs"/>
              </a:rPr>
              <a:t>Recurrence </a:t>
            </a:r>
            <a:endParaRPr lang="en-IN" sz="3600" dirty="0">
              <a:latin typeface="+mj-lt"/>
              <a:ea typeface="+mj-ea"/>
              <a:cs typeface="+mj-cs"/>
            </a:endParaRPr>
          </a:p>
        </p:txBody>
      </p:sp>
      <p:pic>
        <p:nvPicPr>
          <p:cNvPr id="5" name="Picture 4" descr="situation.jpg"/>
          <p:cNvPicPr>
            <a:picLocks noChangeAspect="1"/>
          </p:cNvPicPr>
          <p:nvPr/>
        </p:nvPicPr>
        <p:blipFill>
          <a:blip r:embed="rId2" cstate="print"/>
          <a:stretch>
            <a:fillRect/>
          </a:stretch>
        </p:blipFill>
        <p:spPr>
          <a:xfrm>
            <a:off x="1919287" y="1147763"/>
            <a:ext cx="5461025" cy="432474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62500" lnSpcReduction="20000"/>
          </a:bodyPr>
          <a:lstStyle/>
          <a:p>
            <a:r>
              <a:rPr lang="en-US" dirty="0" smtClean="0"/>
              <a:t>Case  2  </a:t>
            </a:r>
          </a:p>
          <a:p>
            <a:pPr>
              <a:buNone/>
            </a:pPr>
            <a:r>
              <a:rPr lang="en-IN" i="1" dirty="0" smtClean="0"/>
              <a:t>      “</a:t>
            </a:r>
            <a:r>
              <a:rPr lang="en-IN" i="1" dirty="0"/>
              <a:t>An employee was working on a project and had to give a presentation to the prospective client. In order to make the presentation quite impressive, she wanted to use specialized tool. As procurement of this tool would have taken long time, she searched internet for alternative free software (freeware) with similar feature. She downloaded the freeware on her computer. After installing the software, she felt that her computer had slowed down. She reported the matter to her IT support team which found that a malware had dropped in, probably with the freeware that she had downloaded.”	</a:t>
            </a:r>
            <a:endParaRPr lang="en-US" dirty="0" smtClean="0"/>
          </a:p>
          <a:p>
            <a:pPr>
              <a:buNone/>
            </a:pPr>
            <a:endParaRPr lang="en-US" dirty="0" smtClean="0"/>
          </a:p>
          <a:p>
            <a:r>
              <a:rPr lang="en-US" dirty="0" smtClean="0"/>
              <a:t>Case 3</a:t>
            </a:r>
          </a:p>
          <a:p>
            <a:pPr algn="just">
              <a:buNone/>
            </a:pPr>
            <a:r>
              <a:rPr lang="en-IN" dirty="0" smtClean="0"/>
              <a:t>     “</a:t>
            </a:r>
            <a:r>
              <a:rPr lang="en-IN" i="1" dirty="0" smtClean="0"/>
              <a:t>The </a:t>
            </a:r>
            <a:r>
              <a:rPr lang="en-IN" i="1" dirty="0"/>
              <a:t>Engineer who was responsible for the bank’s IT </a:t>
            </a:r>
            <a:r>
              <a:rPr lang="en-IN" i="1" dirty="0" smtClean="0"/>
              <a:t>systems, had </a:t>
            </a:r>
            <a:r>
              <a:rPr lang="en-IN" i="1" dirty="0"/>
              <a:t>attended performance appraisal meeting with his supervisor. It hadn’t gone well. He was quite upset and was ready for a revenge. With mind full of revenge and all administrative </a:t>
            </a:r>
            <a:r>
              <a:rPr lang="en-IN" i="1" dirty="0" smtClean="0"/>
              <a:t>privileges,  in </a:t>
            </a:r>
            <a:r>
              <a:rPr lang="en-IN" i="1" dirty="0"/>
              <a:t>the evening, he knowingly transmitted a code and command to </a:t>
            </a:r>
            <a:r>
              <a:rPr lang="en-IN" i="1" dirty="0" smtClean="0"/>
              <a:t>10 routers of bank’s “Control </a:t>
            </a:r>
            <a:r>
              <a:rPr lang="en-IN" i="1" dirty="0" err="1" smtClean="0"/>
              <a:t>Center</a:t>
            </a:r>
            <a:r>
              <a:rPr lang="en-IN" i="1" dirty="0" smtClean="0"/>
              <a:t>” and </a:t>
            </a:r>
            <a:r>
              <a:rPr lang="en-IN" i="1" dirty="0"/>
              <a:t>by transmitting that code, erased the running configuration files in nine of the routers, resulting in a loss of connectivity to approximately 90 percent of </a:t>
            </a:r>
            <a:r>
              <a:rPr lang="en-IN" i="1" dirty="0" smtClean="0"/>
              <a:t> bank’s network </a:t>
            </a:r>
            <a:r>
              <a:rPr lang="en-IN" i="1" dirty="0"/>
              <a:t>across </a:t>
            </a:r>
            <a:r>
              <a:rPr lang="en-IN" i="1" dirty="0" smtClean="0"/>
              <a:t>the country.”</a:t>
            </a:r>
            <a:endParaRPr lang="en-IN" i="1" dirty="0"/>
          </a:p>
          <a:p>
            <a:pPr>
              <a:buNone/>
            </a:pP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530624" cy="994122"/>
          </a:xfrm>
        </p:spPr>
        <p:txBody>
          <a:bodyPr/>
          <a:lstStyle/>
          <a:p>
            <a:pPr algn="l"/>
            <a:r>
              <a:rPr lang="en-US" dirty="0" smtClean="0"/>
              <a:t>Quiz !!!</a:t>
            </a:r>
            <a:endParaRPr lang="en-IN" dirty="0"/>
          </a:p>
        </p:txBody>
      </p:sp>
      <p:sp>
        <p:nvSpPr>
          <p:cNvPr id="3" name="Content Placeholder 2"/>
          <p:cNvSpPr>
            <a:spLocks noGrp="1"/>
          </p:cNvSpPr>
          <p:nvPr>
            <p:ph idx="1"/>
          </p:nvPr>
        </p:nvSpPr>
        <p:spPr>
          <a:xfrm>
            <a:off x="179512" y="2132857"/>
            <a:ext cx="8712968" cy="2808312"/>
          </a:xfrm>
        </p:spPr>
        <p:txBody>
          <a:bodyPr/>
          <a:lstStyle/>
          <a:p>
            <a:pPr>
              <a:buNone/>
            </a:pPr>
            <a:r>
              <a:rPr lang="en-US" dirty="0" smtClean="0"/>
              <a:t>  ‘CORONA Virus’ panic may cause </a:t>
            </a:r>
            <a:r>
              <a:rPr lang="en-US" dirty="0"/>
              <a:t>c</a:t>
            </a:r>
            <a:r>
              <a:rPr lang="en-US" dirty="0" smtClean="0"/>
              <a:t>yber incident !!!</a:t>
            </a:r>
          </a:p>
          <a:p>
            <a:pPr>
              <a:buNone/>
            </a:pPr>
            <a:endParaRPr lang="en-US" dirty="0"/>
          </a:p>
          <a:p>
            <a:r>
              <a:rPr lang="en-US" dirty="0" smtClean="0"/>
              <a:t>TRUE </a:t>
            </a:r>
          </a:p>
          <a:p>
            <a:r>
              <a:rPr lang="en-US" dirty="0" smtClean="0"/>
              <a:t>FALSE</a:t>
            </a: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7664" y="2276872"/>
            <a:ext cx="3250704" cy="1828800"/>
          </a:xfrm>
        </p:spPr>
        <p:txBody>
          <a:bodyPr>
            <a:normAutofit/>
          </a:bodyPr>
          <a:lstStyle/>
          <a:p>
            <a:pPr>
              <a:buNone/>
            </a:pPr>
            <a:r>
              <a:rPr lang="en-US" sz="9600" dirty="0" smtClean="0">
                <a:latin typeface="Cooper Black" pitchFamily="18" charset="0"/>
                <a:ea typeface="Batang" pitchFamily="18" charset="-127"/>
              </a:rPr>
              <a:t>Part </a:t>
            </a:r>
            <a:endParaRPr lang="en-IN" sz="9600" dirty="0">
              <a:latin typeface="Cooper Black" pitchFamily="18" charset="0"/>
              <a:ea typeface="Batang" pitchFamily="18" charset="-127"/>
            </a:endParaRPr>
          </a:p>
        </p:txBody>
      </p:sp>
      <p:pic>
        <p:nvPicPr>
          <p:cNvPr id="4" name="Picture 3" descr="case 2.JPG"/>
          <p:cNvPicPr>
            <a:picLocks noChangeAspect="1"/>
          </p:cNvPicPr>
          <p:nvPr/>
        </p:nvPicPr>
        <p:blipFill>
          <a:blip r:embed="rId2" cstate="print"/>
          <a:stretch>
            <a:fillRect/>
          </a:stretch>
        </p:blipFill>
        <p:spPr>
          <a:xfrm>
            <a:off x="4860032" y="980728"/>
            <a:ext cx="3762375" cy="455295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1800" y="1268760"/>
            <a:ext cx="5987008" cy="5073427"/>
          </a:xfrm>
        </p:spPr>
        <p:txBody>
          <a:bodyPr>
            <a:normAutofit fontScale="92500" lnSpcReduction="10000"/>
          </a:bodyPr>
          <a:lstStyle/>
          <a:p>
            <a:r>
              <a:rPr lang="en-US" dirty="0" smtClean="0"/>
              <a:t>What is disaster ? </a:t>
            </a:r>
          </a:p>
          <a:p>
            <a:r>
              <a:rPr lang="en-US" dirty="0" smtClean="0"/>
              <a:t>What is cyber disaster ? </a:t>
            </a:r>
          </a:p>
          <a:p>
            <a:pPr lvl="8">
              <a:buNone/>
            </a:pPr>
            <a:r>
              <a:rPr lang="en-US" sz="3800" dirty="0" smtClean="0">
                <a:solidFill>
                  <a:srgbClr val="FF0000"/>
                </a:solidFill>
              </a:rPr>
              <a:t>Panic !!!</a:t>
            </a:r>
            <a:endParaRPr lang="en-US" sz="3800" dirty="0">
              <a:solidFill>
                <a:srgbClr val="FF0000"/>
              </a:solidFill>
            </a:endParaRPr>
          </a:p>
          <a:p>
            <a:r>
              <a:rPr lang="en-US" dirty="0" smtClean="0"/>
              <a:t>What is risk ?</a:t>
            </a:r>
          </a:p>
          <a:p>
            <a:pPr lvl="6">
              <a:buNone/>
            </a:pPr>
            <a:r>
              <a:rPr lang="en-US" sz="3500" dirty="0" smtClean="0"/>
              <a:t>What is control ?</a:t>
            </a:r>
          </a:p>
          <a:p>
            <a:r>
              <a:rPr lang="en-US" dirty="0" smtClean="0"/>
              <a:t>What is drill ? </a:t>
            </a:r>
          </a:p>
          <a:p>
            <a:r>
              <a:rPr lang="en-US" dirty="0" smtClean="0"/>
              <a:t>What is</a:t>
            </a:r>
            <a:r>
              <a:rPr lang="en-US" sz="3600" b="1" dirty="0">
                <a:solidFill>
                  <a:srgbClr val="FF0000"/>
                </a:solidFill>
              </a:rPr>
              <a:t> A</a:t>
            </a:r>
            <a:r>
              <a:rPr lang="en-US" dirty="0" smtClean="0"/>
              <a:t>ssessment ?</a:t>
            </a:r>
          </a:p>
          <a:p>
            <a:r>
              <a:rPr lang="en-US" dirty="0" smtClean="0"/>
              <a:t>What is  </a:t>
            </a:r>
            <a:r>
              <a:rPr lang="en-US" sz="3900" b="1" dirty="0" smtClean="0">
                <a:solidFill>
                  <a:srgbClr val="FF0000"/>
                </a:solidFill>
              </a:rPr>
              <a:t>I</a:t>
            </a:r>
            <a:r>
              <a:rPr lang="en-US" dirty="0" smtClean="0"/>
              <a:t>dentification ?</a:t>
            </a:r>
          </a:p>
          <a:p>
            <a:r>
              <a:rPr lang="en-US" dirty="0" smtClean="0"/>
              <a:t>What is </a:t>
            </a:r>
            <a:r>
              <a:rPr lang="en-US" sz="3900" b="1" dirty="0" smtClean="0">
                <a:solidFill>
                  <a:srgbClr val="FF0000"/>
                </a:solidFill>
              </a:rPr>
              <a:t>M</a:t>
            </a:r>
            <a:r>
              <a:rPr lang="en-US" dirty="0" smtClean="0"/>
              <a:t>itigation ?</a:t>
            </a:r>
            <a:endParaRPr lang="en-IN" dirty="0"/>
          </a:p>
        </p:txBody>
      </p:sp>
      <p:cxnSp>
        <p:nvCxnSpPr>
          <p:cNvPr id="5" name="Straight Arrow Connector 4"/>
          <p:cNvCxnSpPr/>
          <p:nvPr/>
        </p:nvCxnSpPr>
        <p:spPr>
          <a:xfrm>
            <a:off x="3131840" y="3645024"/>
            <a:ext cx="2448272"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8" name="Straight Arrow Connector 7"/>
          <p:cNvCxnSpPr/>
          <p:nvPr/>
        </p:nvCxnSpPr>
        <p:spPr>
          <a:xfrm>
            <a:off x="3995936" y="2564904"/>
            <a:ext cx="2448272"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9" name="Title 1"/>
          <p:cNvSpPr>
            <a:spLocks noGrp="1"/>
          </p:cNvSpPr>
          <p:nvPr>
            <p:ph type="title"/>
          </p:nvPr>
        </p:nvSpPr>
        <p:spPr>
          <a:xfrm>
            <a:off x="457200" y="274638"/>
            <a:ext cx="7859216" cy="634082"/>
          </a:xfrm>
        </p:spPr>
        <p:txBody>
          <a:bodyPr>
            <a:normAutofit fontScale="90000"/>
          </a:bodyPr>
          <a:lstStyle/>
          <a:p>
            <a:pPr algn="l"/>
            <a:r>
              <a:rPr lang="en-US" dirty="0" smtClean="0"/>
              <a:t>Some </a:t>
            </a:r>
            <a:r>
              <a:rPr lang="en-US" dirty="0"/>
              <a:t>b</a:t>
            </a:r>
            <a:r>
              <a:rPr lang="en-US" dirty="0" smtClean="0"/>
              <a:t>asic </a:t>
            </a:r>
            <a:r>
              <a:rPr lang="en-US" dirty="0"/>
              <a:t>q</a:t>
            </a:r>
            <a:r>
              <a:rPr lang="en-US" dirty="0" smtClean="0"/>
              <a:t>uestions…			</a:t>
            </a:r>
            <a:endParaRPr lang="en-IN" dirty="0"/>
          </a:p>
        </p:txBody>
      </p:sp>
      <p:graphicFrame>
        <p:nvGraphicFramePr>
          <p:cNvPr id="1026" name="Object 6"/>
          <p:cNvGraphicFramePr>
            <a:graphicFrameLocks noChangeAspect="1"/>
          </p:cNvGraphicFramePr>
          <p:nvPr/>
        </p:nvGraphicFramePr>
        <p:xfrm>
          <a:off x="539552" y="1556792"/>
          <a:ext cx="1947863" cy="4191000"/>
        </p:xfrm>
        <a:graphic>
          <a:graphicData uri="http://schemas.openxmlformats.org/presentationml/2006/ole">
            <p:oleObj spid="_x0000_s1026" name="Clip" r:id="rId3" imgW="1391220" imgH="2992906" progId="">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4525963"/>
          </a:xfrm>
        </p:spPr>
        <p:txBody>
          <a:bodyPr/>
          <a:lstStyle/>
          <a:p>
            <a:r>
              <a:rPr lang="en-US" dirty="0" smtClean="0"/>
              <a:t>Case -3 </a:t>
            </a:r>
          </a:p>
          <a:p>
            <a:pPr>
              <a:buNone/>
            </a:pPr>
            <a:r>
              <a:rPr lang="en-US" dirty="0" err="1" smtClean="0"/>
              <a:t>Panjab</a:t>
            </a:r>
            <a:r>
              <a:rPr lang="en-US" dirty="0" smtClean="0"/>
              <a:t> And </a:t>
            </a:r>
            <a:r>
              <a:rPr lang="en-US" dirty="0" err="1" smtClean="0"/>
              <a:t>Maharastra</a:t>
            </a:r>
            <a:r>
              <a:rPr lang="en-US" dirty="0" smtClean="0"/>
              <a:t> Cooperative Bank Scam</a:t>
            </a:r>
          </a:p>
          <a:p>
            <a:pPr>
              <a:buNone/>
            </a:pPr>
            <a:r>
              <a:rPr lang="en-US" dirty="0" smtClean="0"/>
              <a:t>November 2019</a:t>
            </a:r>
          </a:p>
          <a:p>
            <a:pPr>
              <a:buNone/>
            </a:pPr>
            <a:endParaRPr lang="en-US" dirty="0" smtClean="0"/>
          </a:p>
          <a:p>
            <a:r>
              <a:rPr lang="en-US" dirty="0" smtClean="0"/>
              <a:t>Case -4</a:t>
            </a:r>
          </a:p>
          <a:p>
            <a:pPr>
              <a:buNone/>
            </a:pPr>
            <a:r>
              <a:rPr lang="en-US" dirty="0" err="1" smtClean="0"/>
              <a:t>Panjab</a:t>
            </a:r>
            <a:r>
              <a:rPr lang="en-US" dirty="0" smtClean="0"/>
              <a:t> National Bank Scam </a:t>
            </a:r>
          </a:p>
          <a:p>
            <a:pPr>
              <a:buNone/>
            </a:pPr>
            <a:r>
              <a:rPr lang="en-US" dirty="0" smtClean="0"/>
              <a:t>January 2018</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196752"/>
            <a:ext cx="4824536" cy="4525963"/>
          </a:xfrm>
        </p:spPr>
        <p:txBody>
          <a:bodyPr>
            <a:normAutofit/>
          </a:bodyPr>
          <a:lstStyle/>
          <a:p>
            <a:pPr algn="ctr">
              <a:buNone/>
            </a:pPr>
            <a:r>
              <a:rPr lang="en-US" sz="7200" dirty="0" err="1" smtClean="0">
                <a:latin typeface="FangSong" pitchFamily="49" charset="-122"/>
                <a:ea typeface="FangSong" pitchFamily="49" charset="-122"/>
              </a:rPr>
              <a:t>Namaskar</a:t>
            </a:r>
            <a:r>
              <a:rPr lang="en-US" sz="7200" dirty="0" smtClean="0">
                <a:latin typeface="FangSong" pitchFamily="49" charset="-122"/>
                <a:ea typeface="FangSong" pitchFamily="49" charset="-122"/>
              </a:rPr>
              <a:t> </a:t>
            </a:r>
          </a:p>
          <a:p>
            <a:pPr algn="ctr">
              <a:buNone/>
            </a:pPr>
            <a:r>
              <a:rPr lang="en-US" sz="5400" i="1" dirty="0">
                <a:latin typeface="FangSong" pitchFamily="49" charset="-122"/>
                <a:ea typeface="FangSong" pitchFamily="49" charset="-122"/>
              </a:rPr>
              <a:t>f</a:t>
            </a:r>
            <a:r>
              <a:rPr lang="en-US" sz="5400" i="1" dirty="0" smtClean="0">
                <a:latin typeface="FangSong" pitchFamily="49" charset="-122"/>
                <a:ea typeface="FangSong" pitchFamily="49" charset="-122"/>
              </a:rPr>
              <a:t>rom</a:t>
            </a:r>
            <a:r>
              <a:rPr lang="en-US" sz="7200" dirty="0" smtClean="0">
                <a:latin typeface="FangSong" pitchFamily="49" charset="-122"/>
                <a:ea typeface="FangSong" pitchFamily="49" charset="-122"/>
              </a:rPr>
              <a:t> </a:t>
            </a:r>
          </a:p>
          <a:p>
            <a:pPr algn="ctr">
              <a:buNone/>
            </a:pPr>
            <a:r>
              <a:rPr lang="en-US" sz="7200" dirty="0" smtClean="0">
                <a:latin typeface="FangSong" pitchFamily="49" charset="-122"/>
                <a:ea typeface="FangSong" pitchFamily="49" charset="-122"/>
              </a:rPr>
              <a:t>A Learner</a:t>
            </a:r>
            <a:endParaRPr lang="en-IN" sz="7200" dirty="0">
              <a:latin typeface="FangSong" pitchFamily="49" charset="-122"/>
              <a:ea typeface="FangSong" pitchFamily="49" charset="-122"/>
            </a:endParaRPr>
          </a:p>
        </p:txBody>
      </p:sp>
      <p:pic>
        <p:nvPicPr>
          <p:cNvPr id="4" name="Picture 3" descr="Namaste.JPG"/>
          <p:cNvPicPr>
            <a:picLocks noChangeAspect="1"/>
          </p:cNvPicPr>
          <p:nvPr/>
        </p:nvPicPr>
        <p:blipFill>
          <a:blip r:embed="rId2" cstate="print"/>
          <a:stretch>
            <a:fillRect/>
          </a:stretch>
        </p:blipFill>
        <p:spPr>
          <a:xfrm>
            <a:off x="5148064" y="1052736"/>
            <a:ext cx="3276600" cy="4067175"/>
          </a:xfrm>
          <a:prstGeom prst="rect">
            <a:avLst/>
          </a:prstGeom>
        </p:spPr>
      </p:pic>
      <p:sp>
        <p:nvSpPr>
          <p:cNvPr id="5" name="Title 1"/>
          <p:cNvSpPr>
            <a:spLocks noGrp="1"/>
          </p:cNvSpPr>
          <p:nvPr>
            <p:ph type="title"/>
          </p:nvPr>
        </p:nvSpPr>
        <p:spPr>
          <a:xfrm>
            <a:off x="1043608" y="5445224"/>
            <a:ext cx="6984776" cy="1152128"/>
          </a:xfrm>
        </p:spPr>
        <p:txBody>
          <a:bodyPr>
            <a:noAutofit/>
          </a:bodyPr>
          <a:lstStyle/>
          <a:p>
            <a:r>
              <a:rPr lang="en-US" sz="2800" dirty="0" err="1">
                <a:latin typeface="FangSong" pitchFamily="49" charset="-122"/>
                <a:ea typeface="FangSong" pitchFamily="49" charset="-122"/>
                <a:cs typeface="+mn-cs"/>
              </a:rPr>
              <a:t>Tathagata</a:t>
            </a:r>
            <a:r>
              <a:rPr lang="en-US" sz="2800" dirty="0">
                <a:latin typeface="FangSong" pitchFamily="49" charset="-122"/>
                <a:ea typeface="FangSong" pitchFamily="49" charset="-122"/>
                <a:cs typeface="+mn-cs"/>
              </a:rPr>
              <a:t> </a:t>
            </a:r>
            <a:r>
              <a:rPr lang="en-US" sz="2800" dirty="0" err="1" smtClean="0">
                <a:latin typeface="FangSong" pitchFamily="49" charset="-122"/>
                <a:ea typeface="FangSong" pitchFamily="49" charset="-122"/>
                <a:cs typeface="+mn-cs"/>
              </a:rPr>
              <a:t>Datta</a:t>
            </a:r>
            <a:r>
              <a:rPr lang="en-US" sz="2800" dirty="0">
                <a:latin typeface="FangSong" pitchFamily="49" charset="-122"/>
                <a:ea typeface="FangSong" pitchFamily="49" charset="-122"/>
                <a:cs typeface="+mn-cs"/>
              </a:rPr>
              <a:t> </a:t>
            </a:r>
            <a:r>
              <a:rPr lang="en-US" sz="2800" dirty="0" smtClean="0">
                <a:latin typeface="FangSong" pitchFamily="49" charset="-122"/>
                <a:ea typeface="FangSong" pitchFamily="49" charset="-122"/>
                <a:cs typeface="+mn-cs"/>
              </a:rPr>
              <a:t>    |      </a:t>
            </a:r>
            <a:r>
              <a:rPr lang="en-US" sz="2000" dirty="0" smtClean="0">
                <a:latin typeface="FangSong" pitchFamily="49" charset="-122"/>
                <a:ea typeface="FangSong" pitchFamily="49" charset="-122"/>
                <a:cs typeface="+mn-cs"/>
              </a:rPr>
              <a:t>9830089446</a:t>
            </a:r>
            <a:br>
              <a:rPr lang="en-US" sz="2000" dirty="0" smtClean="0">
                <a:latin typeface="FangSong" pitchFamily="49" charset="-122"/>
                <a:ea typeface="FangSong" pitchFamily="49" charset="-122"/>
                <a:cs typeface="+mn-cs"/>
              </a:rPr>
            </a:br>
            <a:r>
              <a:rPr lang="en-US" sz="1800" dirty="0" smtClean="0">
                <a:latin typeface="FangSong" pitchFamily="49" charset="-122"/>
                <a:ea typeface="FangSong" pitchFamily="49" charset="-122"/>
                <a:cs typeface="+mn-cs"/>
              </a:rPr>
              <a:t>Director Cyber Security | Praxis Business School</a:t>
            </a:r>
            <a:endParaRPr lang="en-IN" sz="2800" dirty="0">
              <a:latin typeface="FangSong" pitchFamily="49" charset="-122"/>
              <a:ea typeface="FangSong" pitchFamily="49" charset="-122"/>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59216" cy="1143000"/>
          </a:xfrm>
        </p:spPr>
        <p:txBody>
          <a:bodyPr>
            <a:normAutofit/>
          </a:bodyPr>
          <a:lstStyle/>
          <a:p>
            <a:pPr algn="l"/>
            <a:r>
              <a:rPr lang="en-US" dirty="0" smtClean="0"/>
              <a:t>Natural Disaster…				</a:t>
            </a:r>
            <a:endParaRPr lang="en-IN" dirty="0"/>
          </a:p>
        </p:txBody>
      </p:sp>
      <p:pic>
        <p:nvPicPr>
          <p:cNvPr id="4" name="Picture 3" descr="disaster 1.JPG"/>
          <p:cNvPicPr>
            <a:picLocks noChangeAspect="1"/>
          </p:cNvPicPr>
          <p:nvPr/>
        </p:nvPicPr>
        <p:blipFill>
          <a:blip r:embed="rId2" cstate="print"/>
          <a:stretch>
            <a:fillRect/>
          </a:stretch>
        </p:blipFill>
        <p:spPr>
          <a:xfrm>
            <a:off x="611560" y="1268760"/>
            <a:ext cx="7704856" cy="487075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Virus Outbreak…</a:t>
            </a:r>
            <a:endParaRPr lang="en-IN" dirty="0"/>
          </a:p>
        </p:txBody>
      </p:sp>
      <p:pic>
        <p:nvPicPr>
          <p:cNvPr id="4" name="Picture 3" descr="disaster 2.JPG"/>
          <p:cNvPicPr>
            <a:picLocks noChangeAspect="1"/>
          </p:cNvPicPr>
          <p:nvPr/>
        </p:nvPicPr>
        <p:blipFill>
          <a:blip r:embed="rId2" cstate="print"/>
          <a:stretch>
            <a:fillRect/>
          </a:stretch>
        </p:blipFill>
        <p:spPr>
          <a:xfrm>
            <a:off x="611560" y="1268760"/>
            <a:ext cx="7488832" cy="489654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Cyber Disaster</a:t>
            </a:r>
            <a:r>
              <a:rPr lang="en-US" dirty="0" smtClean="0"/>
              <a:t>… is it ?</a:t>
            </a:r>
            <a:endParaRPr lang="en-IN" dirty="0"/>
          </a:p>
        </p:txBody>
      </p:sp>
      <p:pic>
        <p:nvPicPr>
          <p:cNvPr id="4" name="Picture 3" descr="Cyber disaster 2.JPG"/>
          <p:cNvPicPr>
            <a:picLocks noChangeAspect="1"/>
          </p:cNvPicPr>
          <p:nvPr/>
        </p:nvPicPr>
        <p:blipFill>
          <a:blip r:embed="rId2" cstate="print"/>
          <a:stretch>
            <a:fillRect/>
          </a:stretch>
        </p:blipFill>
        <p:spPr>
          <a:xfrm>
            <a:off x="611560" y="1340768"/>
            <a:ext cx="7708784" cy="460851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Lock… do we need it ?</a:t>
            </a:r>
            <a:endParaRPr lang="en-IN" dirty="0"/>
          </a:p>
        </p:txBody>
      </p:sp>
      <p:pic>
        <p:nvPicPr>
          <p:cNvPr id="6" name="Picture 5" descr="door lock.JPG"/>
          <p:cNvPicPr>
            <a:picLocks noChangeAspect="1"/>
          </p:cNvPicPr>
          <p:nvPr/>
        </p:nvPicPr>
        <p:blipFill>
          <a:blip r:embed="rId2" cstate="print"/>
          <a:stretch>
            <a:fillRect/>
          </a:stretch>
        </p:blipFill>
        <p:spPr>
          <a:xfrm>
            <a:off x="3059832" y="1412776"/>
            <a:ext cx="2838450" cy="450532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Car Lock… is it required ?</a:t>
            </a:r>
            <a:endParaRPr lang="en-IN" dirty="0"/>
          </a:p>
        </p:txBody>
      </p:sp>
      <p:pic>
        <p:nvPicPr>
          <p:cNvPr id="4" name="Picture 3" descr="car door lock.JPG"/>
          <p:cNvPicPr>
            <a:picLocks noChangeAspect="1"/>
          </p:cNvPicPr>
          <p:nvPr/>
        </p:nvPicPr>
        <p:blipFill>
          <a:blip r:embed="rId2" cstate="print"/>
          <a:stretch>
            <a:fillRect/>
          </a:stretch>
        </p:blipFill>
        <p:spPr>
          <a:xfrm>
            <a:off x="1835696" y="1505282"/>
            <a:ext cx="5544616" cy="494805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Drill ??</a:t>
            </a:r>
            <a:endParaRPr lang="en-IN" dirty="0"/>
          </a:p>
        </p:txBody>
      </p:sp>
      <p:pic>
        <p:nvPicPr>
          <p:cNvPr id="5" name="Picture 4" descr="drill.JPG"/>
          <p:cNvPicPr>
            <a:picLocks noChangeAspect="1"/>
          </p:cNvPicPr>
          <p:nvPr/>
        </p:nvPicPr>
        <p:blipFill>
          <a:blip r:embed="rId3" cstate="print"/>
          <a:stretch>
            <a:fillRect/>
          </a:stretch>
        </p:blipFill>
        <p:spPr>
          <a:xfrm>
            <a:off x="3563888" y="2276872"/>
            <a:ext cx="4752975" cy="3238500"/>
          </a:xfrm>
          <a:prstGeom prst="rect">
            <a:avLst/>
          </a:prstGeom>
        </p:spPr>
      </p:pic>
      <p:graphicFrame>
        <p:nvGraphicFramePr>
          <p:cNvPr id="25602" name="Object 6"/>
          <p:cNvGraphicFramePr>
            <a:graphicFrameLocks noChangeAspect="1"/>
          </p:cNvGraphicFramePr>
          <p:nvPr/>
        </p:nvGraphicFramePr>
        <p:xfrm>
          <a:off x="683568" y="1628800"/>
          <a:ext cx="1947863" cy="4191000"/>
        </p:xfrm>
        <a:graphic>
          <a:graphicData uri="http://schemas.openxmlformats.org/presentationml/2006/ole">
            <p:oleObj spid="_x0000_s25602" name="Clip" r:id="rId4" imgW="1391220" imgH="2992906" progId="">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pPr algn="l"/>
            <a:r>
              <a:rPr lang="en-US" dirty="0" smtClean="0"/>
              <a:t>Some Basic Drills…easy to do</a:t>
            </a:r>
            <a:endParaRPr lang="en-IN" dirty="0"/>
          </a:p>
        </p:txBody>
      </p:sp>
      <p:sp>
        <p:nvSpPr>
          <p:cNvPr id="3" name="Content Placeholder 2"/>
          <p:cNvSpPr>
            <a:spLocks noGrp="1"/>
          </p:cNvSpPr>
          <p:nvPr>
            <p:ph idx="1"/>
          </p:nvPr>
        </p:nvSpPr>
        <p:spPr>
          <a:xfrm>
            <a:off x="3995936" y="1928589"/>
            <a:ext cx="4762872" cy="4020691"/>
          </a:xfrm>
        </p:spPr>
        <p:txBody>
          <a:bodyPr>
            <a:normAutofit/>
          </a:bodyPr>
          <a:lstStyle/>
          <a:p>
            <a:r>
              <a:rPr lang="en-US" sz="2800" dirty="0" smtClean="0"/>
              <a:t>Back Up Restoration</a:t>
            </a:r>
          </a:p>
          <a:p>
            <a:r>
              <a:rPr lang="en-US" sz="2800" dirty="0" smtClean="0"/>
              <a:t>Critical Device Failover</a:t>
            </a:r>
          </a:p>
          <a:p>
            <a:pPr>
              <a:buNone/>
            </a:pPr>
            <a:r>
              <a:rPr lang="en-US" sz="2000" dirty="0" smtClean="0"/>
              <a:t>      (Gateway, Core Switch, UPS, etc.)</a:t>
            </a:r>
            <a:endParaRPr lang="en-US" sz="2800" dirty="0" smtClean="0"/>
          </a:p>
          <a:p>
            <a:r>
              <a:rPr lang="en-US" sz="2800" dirty="0" smtClean="0"/>
              <a:t>Firewall Rule / Policies</a:t>
            </a:r>
          </a:p>
          <a:p>
            <a:r>
              <a:rPr lang="en-US" sz="2800" dirty="0" smtClean="0"/>
              <a:t>End Point and Email DLP</a:t>
            </a:r>
          </a:p>
          <a:p>
            <a:r>
              <a:rPr lang="en-US" sz="2800" dirty="0" smtClean="0"/>
              <a:t>Phishing Email </a:t>
            </a:r>
          </a:p>
          <a:p>
            <a:r>
              <a:rPr lang="en-US" sz="2800" dirty="0" smtClean="0"/>
              <a:t>Access Rights Reconciliation </a:t>
            </a:r>
            <a:endParaRPr lang="en-IN" sz="2800" dirty="0"/>
          </a:p>
        </p:txBody>
      </p:sp>
      <p:pic>
        <p:nvPicPr>
          <p:cNvPr id="4" name="Picture 3" descr="easy task.JPG"/>
          <p:cNvPicPr>
            <a:picLocks noChangeAspect="1"/>
          </p:cNvPicPr>
          <p:nvPr/>
        </p:nvPicPr>
        <p:blipFill>
          <a:blip r:embed="rId2" cstate="print"/>
          <a:stretch>
            <a:fillRect/>
          </a:stretch>
        </p:blipFill>
        <p:spPr>
          <a:xfrm>
            <a:off x="251520" y="1700808"/>
            <a:ext cx="3552825" cy="366712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283</TotalTime>
  <Words>307</Words>
  <Application>Microsoft Office PowerPoint</Application>
  <PresentationFormat>On-screen Show (4:3)</PresentationFormat>
  <Paragraphs>62</Paragraphs>
  <Slides>21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Office Theme</vt:lpstr>
      <vt:lpstr>Clip</vt:lpstr>
      <vt:lpstr>Cyber Disaster Risk Reduction</vt:lpstr>
      <vt:lpstr>Some basic questions…   </vt:lpstr>
      <vt:lpstr>Natural Disaster…    </vt:lpstr>
      <vt:lpstr>Virus Outbreak…</vt:lpstr>
      <vt:lpstr>Cyber Disaster… is it ?</vt:lpstr>
      <vt:lpstr>Lock… do we need it ?</vt:lpstr>
      <vt:lpstr>Car Lock… is it required ?</vt:lpstr>
      <vt:lpstr>Drill ??</vt:lpstr>
      <vt:lpstr>Some Basic Drills…easy to do</vt:lpstr>
      <vt:lpstr>Is ‘drill’ necessary for an experts ?</vt:lpstr>
      <vt:lpstr>Net Practice… Sachin ??? He is GOD !</vt:lpstr>
      <vt:lpstr>Case 1:</vt:lpstr>
      <vt:lpstr>Assess ……what has happened</vt:lpstr>
      <vt:lpstr>Identify……the root cause</vt:lpstr>
      <vt:lpstr>Mitigate……by planned treatment</vt:lpstr>
      <vt:lpstr>AIM ?</vt:lpstr>
      <vt:lpstr>Slide 17</vt:lpstr>
      <vt:lpstr>Quiz !!!</vt:lpstr>
      <vt:lpstr>Slide 19</vt:lpstr>
      <vt:lpstr>Slide 20</vt:lpstr>
      <vt:lpstr>Tathagata Datta     |      9830089446 Director Cyber Security | Praxis Business School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29</cp:revision>
  <dcterms:created xsi:type="dcterms:W3CDTF">2020-03-15T17:09:11Z</dcterms:created>
  <dcterms:modified xsi:type="dcterms:W3CDTF">2020-03-16T07:39:59Z</dcterms:modified>
</cp:coreProperties>
</file>