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4" r:id="rId6"/>
    <p:sldId id="260" r:id="rId7"/>
    <p:sldId id="261" r:id="rId8"/>
    <p:sldId id="262" r:id="rId9"/>
    <p:sldId id="263" r:id="rId10"/>
    <p:sldId id="264" r:id="rId11"/>
    <p:sldId id="265" r:id="rId12"/>
    <p:sldId id="266" r:id="rId13"/>
    <p:sldId id="267" r:id="rId14"/>
    <p:sldId id="272"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6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Personal_computer_hardwar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en.wikipedia.org/wiki/User_(computing)" TargetMode="External"/><Relationship Id="rId5" Type="http://schemas.openxmlformats.org/officeDocument/2006/relationships/hyperlink" Target="https://en.wikipedia.org/wiki/Application_software" TargetMode="External"/><Relationship Id="rId4" Type="http://schemas.openxmlformats.org/officeDocument/2006/relationships/hyperlink" Target="https://en.wikipedia.org/wiki/Operating_syste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9D13EB-629A-4448-ACE7-5E3B207B1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68" y="182770"/>
            <a:ext cx="2498745" cy="3113039"/>
          </a:xfrm>
          <a:prstGeom prst="rect">
            <a:avLst/>
          </a:prstGeom>
        </p:spPr>
      </p:pic>
      <p:pic>
        <p:nvPicPr>
          <p:cNvPr id="5" name="Picture 4">
            <a:extLst>
              <a:ext uri="{FF2B5EF4-FFF2-40B4-BE49-F238E27FC236}">
                <a16:creationId xmlns:a16="http://schemas.microsoft.com/office/drawing/2014/main" id="{6D2175B9-5AD0-4D2D-AF89-A91B77555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9486" y="4680766"/>
            <a:ext cx="1790707" cy="2132856"/>
          </a:xfrm>
          <a:prstGeom prst="rect">
            <a:avLst/>
          </a:prstGeom>
        </p:spPr>
      </p:pic>
      <p:sp>
        <p:nvSpPr>
          <p:cNvPr id="6" name="Subtitle 2">
            <a:extLst>
              <a:ext uri="{FF2B5EF4-FFF2-40B4-BE49-F238E27FC236}">
                <a16:creationId xmlns:a16="http://schemas.microsoft.com/office/drawing/2014/main" id="{913699D7-4D27-4557-BBA0-F648E178ED3B}"/>
              </a:ext>
            </a:extLst>
          </p:cNvPr>
          <p:cNvSpPr>
            <a:spLocks noGrp="1"/>
          </p:cNvSpPr>
          <p:nvPr>
            <p:ph type="subTitle" idx="1"/>
          </p:nvPr>
        </p:nvSpPr>
        <p:spPr>
          <a:xfrm>
            <a:off x="4408401" y="1739289"/>
            <a:ext cx="4392488" cy="803322"/>
          </a:xfrm>
        </p:spPr>
        <p:txBody>
          <a:bodyPr>
            <a:normAutofit fontScale="92500"/>
          </a:bodyPr>
          <a:lstStyle/>
          <a:p>
            <a:pPr algn="l"/>
            <a:r>
              <a:rPr lang="en-IN" sz="3200" b="1" cap="none" dirty="0">
                <a:solidFill>
                  <a:schemeClr val="tx1"/>
                </a:solidFill>
              </a:rPr>
              <a:t>https://cscoe.itewb.gov.in</a:t>
            </a:r>
          </a:p>
          <a:p>
            <a:endParaRPr lang="en-IN" b="1" dirty="0"/>
          </a:p>
          <a:p>
            <a:endParaRPr lang="en-IN" dirty="0"/>
          </a:p>
        </p:txBody>
      </p:sp>
      <p:sp>
        <p:nvSpPr>
          <p:cNvPr id="7" name="Title 1">
            <a:extLst>
              <a:ext uri="{FF2B5EF4-FFF2-40B4-BE49-F238E27FC236}">
                <a16:creationId xmlns:a16="http://schemas.microsoft.com/office/drawing/2014/main" id="{77D1676A-7517-4079-9B54-041A0AAA2DD5}"/>
              </a:ext>
            </a:extLst>
          </p:cNvPr>
          <p:cNvSpPr>
            <a:spLocks noGrp="1"/>
          </p:cNvSpPr>
          <p:nvPr>
            <p:ph type="ctrTitle"/>
          </p:nvPr>
        </p:nvSpPr>
        <p:spPr>
          <a:xfrm>
            <a:off x="2285148" y="3200325"/>
            <a:ext cx="8496944" cy="1368152"/>
          </a:xfrm>
        </p:spPr>
        <p:txBody>
          <a:bodyPr>
            <a:normAutofit fontScale="90000"/>
          </a:bodyPr>
          <a:lstStyle/>
          <a:p>
            <a:pPr algn="ctr"/>
            <a:r>
              <a:rPr lang="en-IN" sz="4000" dirty="0">
                <a:solidFill>
                  <a:schemeClr val="tx1"/>
                </a:solidFill>
              </a:rPr>
              <a:t>Cyber Security Centre of Excellence</a:t>
            </a:r>
            <a:br>
              <a:rPr lang="en-IN" sz="4000" dirty="0">
                <a:solidFill>
                  <a:schemeClr val="tx1"/>
                </a:solidFill>
              </a:rPr>
            </a:br>
            <a:r>
              <a:rPr lang="en-IN" sz="1800" dirty="0">
                <a:solidFill>
                  <a:schemeClr val="tx1"/>
                </a:solidFill>
              </a:rPr>
              <a:t>Department of Information Technology &amp; Electronics, Government of West Bengal</a:t>
            </a:r>
            <a:r>
              <a:rPr lang="en-IN" sz="1800" b="0" dirty="0">
                <a:solidFill>
                  <a:schemeClr val="tx1"/>
                </a:solidFill>
              </a:rPr>
              <a:t/>
            </a:r>
            <a:br>
              <a:rPr lang="en-IN" sz="1800" b="0" dirty="0">
                <a:solidFill>
                  <a:schemeClr val="tx1"/>
                </a:solidFill>
              </a:rPr>
            </a:br>
            <a:endParaRPr lang="en-IN" sz="1800" dirty="0">
              <a:solidFill>
                <a:schemeClr val="tx1"/>
              </a:solidFill>
            </a:endParaRPr>
          </a:p>
        </p:txBody>
      </p:sp>
    </p:spTree>
    <p:extLst>
      <p:ext uri="{BB962C8B-B14F-4D97-AF65-F5344CB8AC3E}">
        <p14:creationId xmlns:p14="http://schemas.microsoft.com/office/powerpoint/2010/main" val="1246225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F674-CFD1-45E2-BDD6-F584C930AFC6}"/>
              </a:ext>
            </a:extLst>
          </p:cNvPr>
          <p:cNvSpPr>
            <a:spLocks noGrp="1"/>
          </p:cNvSpPr>
          <p:nvPr>
            <p:ph type="title"/>
          </p:nvPr>
        </p:nvSpPr>
        <p:spPr/>
        <p:txBody>
          <a:bodyPr/>
          <a:lstStyle/>
          <a:p>
            <a:r>
              <a:rPr lang="en-US" b="1" dirty="0" smtClean="0"/>
              <a:t>Disabling </a:t>
            </a:r>
            <a:r>
              <a:rPr lang="en-US" b="1" dirty="0"/>
              <a:t>Remote Access in Windows 10</a:t>
            </a:r>
            <a:endParaRPr lang="en-IN" b="1" dirty="0"/>
          </a:p>
        </p:txBody>
      </p:sp>
      <p:sp>
        <p:nvSpPr>
          <p:cNvPr id="3" name="Content Placeholder 2">
            <a:extLst>
              <a:ext uri="{FF2B5EF4-FFF2-40B4-BE49-F238E27FC236}">
                <a16:creationId xmlns:a16="http://schemas.microsoft.com/office/drawing/2014/main" id="{A7A2D6E3-192B-4541-8A59-EAB549FCB0EB}"/>
              </a:ext>
            </a:extLst>
          </p:cNvPr>
          <p:cNvSpPr>
            <a:spLocks noGrp="1"/>
          </p:cNvSpPr>
          <p:nvPr>
            <p:ph idx="1"/>
          </p:nvPr>
        </p:nvSpPr>
        <p:spPr/>
        <p:txBody>
          <a:bodyPr/>
          <a:lstStyle/>
          <a:p>
            <a:pPr marL="0" indent="0">
              <a:buNone/>
            </a:pPr>
            <a:r>
              <a:rPr lang="en-US" b="1" dirty="0">
                <a:solidFill>
                  <a:srgbClr val="FF0000"/>
                </a:solidFill>
              </a:rPr>
              <a:t>Steps to Disable Remote Access in Windows 10</a:t>
            </a:r>
            <a:endParaRPr lang="en-US" dirty="0">
              <a:solidFill>
                <a:srgbClr val="FF0000"/>
              </a:solidFill>
            </a:endParaRPr>
          </a:p>
          <a:p>
            <a:r>
              <a:rPr lang="en-US" b="1" dirty="0"/>
              <a:t>Type “remote desktop settings” </a:t>
            </a:r>
            <a:r>
              <a:rPr lang="en-US" b="1" dirty="0" smtClean="0"/>
              <a:t>in </a:t>
            </a:r>
            <a:r>
              <a:rPr lang="en-US" b="1" dirty="0"/>
              <a:t>the </a:t>
            </a:r>
            <a:r>
              <a:rPr lang="en-US" b="1" dirty="0" smtClean="0"/>
              <a:t>“Cortana </a:t>
            </a:r>
            <a:r>
              <a:rPr lang="en-US" b="1" dirty="0"/>
              <a:t>search </a:t>
            </a:r>
            <a:r>
              <a:rPr lang="en-US" b="1" dirty="0" smtClean="0"/>
              <a:t>box”. </a:t>
            </a:r>
            <a:r>
              <a:rPr lang="en-US" dirty="0"/>
              <a:t>Select “Allow remote access to your computer”. This may seem counter-intuitive, but this opens the Control panel dialog for Remote System Properties.</a:t>
            </a:r>
          </a:p>
          <a:p>
            <a:r>
              <a:rPr lang="en-US" b="1" dirty="0"/>
              <a:t>Check “Don’t Allow Remote Connections” to this Computer. You've</a:t>
            </a:r>
            <a:r>
              <a:rPr lang="en-US" dirty="0"/>
              <a:t> now disabled remote access to your computer.</a:t>
            </a:r>
          </a:p>
        </p:txBody>
      </p:sp>
    </p:spTree>
    <p:extLst>
      <p:ext uri="{BB962C8B-B14F-4D97-AF65-F5344CB8AC3E}">
        <p14:creationId xmlns:p14="http://schemas.microsoft.com/office/powerpoint/2010/main" val="125322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B75A-5199-4AF8-892F-27DF775964FF}"/>
              </a:ext>
            </a:extLst>
          </p:cNvPr>
          <p:cNvSpPr>
            <a:spLocks noGrp="1"/>
          </p:cNvSpPr>
          <p:nvPr>
            <p:ph type="title"/>
          </p:nvPr>
        </p:nvSpPr>
        <p:spPr/>
        <p:txBody>
          <a:bodyPr>
            <a:normAutofit fontScale="90000"/>
          </a:bodyPr>
          <a:lstStyle/>
          <a:p>
            <a:r>
              <a:rPr lang="en-US" b="1" dirty="0"/>
              <a:t>How to identify, prevent and remove rootkits in Windows 10</a:t>
            </a:r>
            <a:br>
              <a:rPr lang="en-US" b="1" dirty="0"/>
            </a:br>
            <a:endParaRPr lang="en-IN" dirty="0"/>
          </a:p>
        </p:txBody>
      </p:sp>
      <p:sp>
        <p:nvSpPr>
          <p:cNvPr id="3" name="Content Placeholder 2">
            <a:extLst>
              <a:ext uri="{FF2B5EF4-FFF2-40B4-BE49-F238E27FC236}">
                <a16:creationId xmlns:a16="http://schemas.microsoft.com/office/drawing/2014/main" id="{FB1400F1-A8EA-4707-8160-DFB91D26758D}"/>
              </a:ext>
            </a:extLst>
          </p:cNvPr>
          <p:cNvSpPr>
            <a:spLocks noGrp="1"/>
          </p:cNvSpPr>
          <p:nvPr>
            <p:ph idx="1"/>
          </p:nvPr>
        </p:nvSpPr>
        <p:spPr/>
        <p:txBody>
          <a:bodyPr/>
          <a:lstStyle/>
          <a:p>
            <a:r>
              <a:rPr lang="en-US" b="1" dirty="0"/>
              <a:t>Rootkits are among the most difficult malware to </a:t>
            </a:r>
            <a:r>
              <a:rPr lang="en-US" b="1" dirty="0" smtClean="0"/>
              <a:t>be detected </a:t>
            </a:r>
            <a:r>
              <a:rPr lang="en-US" b="1" dirty="0"/>
              <a:t>and </a:t>
            </a:r>
            <a:r>
              <a:rPr lang="en-US" b="1" dirty="0" smtClean="0"/>
              <a:t>removed. </a:t>
            </a:r>
            <a:r>
              <a:rPr lang="en-US" b="1" dirty="0"/>
              <a:t>Now, new variations are targeting Windows 10 systems. Use </a:t>
            </a:r>
            <a:r>
              <a:rPr lang="en-US" b="1" dirty="0" smtClean="0"/>
              <a:t>following </a:t>
            </a:r>
            <a:r>
              <a:rPr lang="en-US" b="1" dirty="0"/>
              <a:t>advice to protect yourself from them.</a:t>
            </a:r>
          </a:p>
          <a:p>
            <a:pPr marL="0" indent="0">
              <a:buNone/>
            </a:pPr>
            <a:endParaRPr lang="en-IN" dirty="0"/>
          </a:p>
        </p:txBody>
      </p:sp>
    </p:spTree>
    <p:extLst>
      <p:ext uri="{BB962C8B-B14F-4D97-AF65-F5344CB8AC3E}">
        <p14:creationId xmlns:p14="http://schemas.microsoft.com/office/powerpoint/2010/main" val="52540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A7D7-D232-4686-BF1F-E43376032BD9}"/>
              </a:ext>
            </a:extLst>
          </p:cNvPr>
          <p:cNvSpPr>
            <a:spLocks noGrp="1"/>
          </p:cNvSpPr>
          <p:nvPr>
            <p:ph type="title"/>
          </p:nvPr>
        </p:nvSpPr>
        <p:spPr>
          <a:xfrm>
            <a:off x="1143001" y="316515"/>
            <a:ext cx="9905998" cy="1478570"/>
          </a:xfrm>
        </p:spPr>
        <p:txBody>
          <a:bodyPr/>
          <a:lstStyle/>
          <a:p>
            <a:r>
              <a:rPr lang="en-US" b="1" dirty="0"/>
              <a:t>How to remove rootkit malware</a:t>
            </a:r>
            <a:endParaRPr lang="en-IN" dirty="0"/>
          </a:p>
        </p:txBody>
      </p:sp>
      <p:pic>
        <p:nvPicPr>
          <p:cNvPr id="5" name="Content Placeholder 4">
            <a:extLst>
              <a:ext uri="{FF2B5EF4-FFF2-40B4-BE49-F238E27FC236}">
                <a16:creationId xmlns:a16="http://schemas.microsoft.com/office/drawing/2014/main" id="{9AAD18FD-2090-4AA7-9801-E5268985187D}"/>
              </a:ext>
            </a:extLst>
          </p:cNvPr>
          <p:cNvPicPr>
            <a:picLocks noGrp="1" noChangeAspect="1"/>
          </p:cNvPicPr>
          <p:nvPr>
            <p:ph idx="1"/>
          </p:nvPr>
        </p:nvPicPr>
        <p:blipFill>
          <a:blip r:embed="rId2"/>
          <a:stretch>
            <a:fillRect/>
          </a:stretch>
        </p:blipFill>
        <p:spPr>
          <a:xfrm>
            <a:off x="2533476" y="1698212"/>
            <a:ext cx="6375632" cy="4957054"/>
          </a:xfrm>
        </p:spPr>
      </p:pic>
    </p:spTree>
    <p:extLst>
      <p:ext uri="{BB962C8B-B14F-4D97-AF65-F5344CB8AC3E}">
        <p14:creationId xmlns:p14="http://schemas.microsoft.com/office/powerpoint/2010/main" val="25623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8289-4539-41C2-A7DB-455CA1619186}"/>
              </a:ext>
            </a:extLst>
          </p:cNvPr>
          <p:cNvSpPr>
            <a:spLocks noGrp="1"/>
          </p:cNvSpPr>
          <p:nvPr>
            <p:ph type="title"/>
          </p:nvPr>
        </p:nvSpPr>
        <p:spPr/>
        <p:txBody>
          <a:bodyPr>
            <a:normAutofit fontScale="90000"/>
          </a:bodyPr>
          <a:lstStyle/>
          <a:p>
            <a:r>
              <a:rPr lang="en-US" b="1" dirty="0"/>
              <a:t>Firmware rootkits require a different approach</a:t>
            </a:r>
            <a:br>
              <a:rPr lang="en-US" b="1" dirty="0"/>
            </a:br>
            <a:endParaRPr lang="en-IN" dirty="0"/>
          </a:p>
        </p:txBody>
      </p:sp>
      <p:sp>
        <p:nvSpPr>
          <p:cNvPr id="3" name="Content Placeholder 2">
            <a:extLst>
              <a:ext uri="{FF2B5EF4-FFF2-40B4-BE49-F238E27FC236}">
                <a16:creationId xmlns:a16="http://schemas.microsoft.com/office/drawing/2014/main" id="{6B2AD71C-0B50-436E-A2A1-355EEF62F2D4}"/>
              </a:ext>
            </a:extLst>
          </p:cNvPr>
          <p:cNvSpPr>
            <a:spLocks noGrp="1"/>
          </p:cNvSpPr>
          <p:nvPr>
            <p:ph idx="1"/>
          </p:nvPr>
        </p:nvSpPr>
        <p:spPr/>
        <p:txBody>
          <a:bodyPr/>
          <a:lstStyle/>
          <a:p>
            <a:r>
              <a:rPr lang="en-US" dirty="0"/>
              <a:t>To protect yourself from BIOS, UEFI or other firmware rootkits, ensure that your systems’ firmware is up to date. Check to see if your system is </a:t>
            </a:r>
            <a:r>
              <a:rPr lang="en-US" dirty="0">
                <a:solidFill>
                  <a:srgbClr val="92D050"/>
                </a:solidFill>
              </a:rPr>
              <a:t>using secure boot.</a:t>
            </a:r>
          </a:p>
          <a:p>
            <a:pPr marL="0" indent="0">
              <a:buNone/>
            </a:pPr>
            <a:endParaRPr lang="en-IN" dirty="0">
              <a:solidFill>
                <a:srgbClr val="92D050"/>
              </a:solidFill>
            </a:endParaRPr>
          </a:p>
        </p:txBody>
      </p:sp>
      <p:pic>
        <p:nvPicPr>
          <p:cNvPr id="5" name="Picture 4">
            <a:extLst>
              <a:ext uri="{FF2B5EF4-FFF2-40B4-BE49-F238E27FC236}">
                <a16:creationId xmlns:a16="http://schemas.microsoft.com/office/drawing/2014/main" id="{9F75E9A4-9A99-4D4A-8733-86E272EFA4BB}"/>
              </a:ext>
            </a:extLst>
          </p:cNvPr>
          <p:cNvPicPr>
            <a:picLocks noChangeAspect="1"/>
          </p:cNvPicPr>
          <p:nvPr/>
        </p:nvPicPr>
        <p:blipFill>
          <a:blip r:embed="rId2"/>
          <a:stretch>
            <a:fillRect/>
          </a:stretch>
        </p:blipFill>
        <p:spPr>
          <a:xfrm>
            <a:off x="3241344" y="3323597"/>
            <a:ext cx="5706134" cy="3358233"/>
          </a:xfrm>
          <a:prstGeom prst="rect">
            <a:avLst/>
          </a:prstGeom>
        </p:spPr>
      </p:pic>
    </p:spTree>
    <p:extLst>
      <p:ext uri="{BB962C8B-B14F-4D97-AF65-F5344CB8AC3E}">
        <p14:creationId xmlns:p14="http://schemas.microsoft.com/office/powerpoint/2010/main" val="263956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80D8-5AB5-4240-9AAE-10882A5AC622}"/>
              </a:ext>
            </a:extLst>
          </p:cNvPr>
          <p:cNvSpPr>
            <a:spLocks noGrp="1"/>
          </p:cNvSpPr>
          <p:nvPr>
            <p:ph type="title"/>
          </p:nvPr>
        </p:nvSpPr>
        <p:spPr/>
        <p:txBody>
          <a:bodyPr>
            <a:normAutofit/>
          </a:bodyPr>
          <a:lstStyle/>
          <a:p>
            <a:pPr algn="ctr"/>
            <a:r>
              <a:rPr lang="en-US" b="1" dirty="0"/>
              <a:t>Block Porn on Popular Devices Using DNS</a:t>
            </a:r>
            <a:r>
              <a:rPr lang="en-US" dirty="0"/>
              <a:t/>
            </a:r>
            <a:br>
              <a:rPr lang="en-US" dirty="0"/>
            </a:br>
            <a:r>
              <a:rPr lang="en-US" cap="none" dirty="0">
                <a:latin typeface="Calibri" panose="020F0502020204030204" pitchFamily="34" charset="0"/>
                <a:cs typeface="Calibri" panose="020F0502020204030204" pitchFamily="34" charset="0"/>
              </a:rPr>
              <a:t>https://cleanbrowsing.org/ip-address</a:t>
            </a:r>
            <a:endParaRPr lang="en-IN"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C02FDE81-4463-457C-9287-F05F4041A9AC}"/>
              </a:ext>
            </a:extLst>
          </p:cNvPr>
          <p:cNvPicPr>
            <a:picLocks noGrp="1" noChangeAspect="1"/>
          </p:cNvPicPr>
          <p:nvPr>
            <p:ph idx="1"/>
          </p:nvPr>
        </p:nvPicPr>
        <p:blipFill>
          <a:blip r:embed="rId2"/>
          <a:stretch>
            <a:fillRect/>
          </a:stretch>
        </p:blipFill>
        <p:spPr>
          <a:xfrm>
            <a:off x="2946225" y="2249488"/>
            <a:ext cx="6296376" cy="3541712"/>
          </a:xfrm>
        </p:spPr>
      </p:pic>
    </p:spTree>
    <p:extLst>
      <p:ext uri="{BB962C8B-B14F-4D97-AF65-F5344CB8AC3E}">
        <p14:creationId xmlns:p14="http://schemas.microsoft.com/office/powerpoint/2010/main" val="292143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70CA-8C65-4A28-AD5D-E19BF5191745}"/>
              </a:ext>
            </a:extLst>
          </p:cNvPr>
          <p:cNvSpPr>
            <a:spLocks noGrp="1"/>
          </p:cNvSpPr>
          <p:nvPr>
            <p:ph type="title"/>
          </p:nvPr>
        </p:nvSpPr>
        <p:spPr/>
        <p:txBody>
          <a:bodyPr/>
          <a:lstStyle/>
          <a:p>
            <a:r>
              <a:rPr lang="en-US" b="1" dirty="0"/>
              <a:t>Clean Browsing Family Filter IP Addresses</a:t>
            </a:r>
            <a:endParaRPr lang="en-IN" dirty="0"/>
          </a:p>
        </p:txBody>
      </p:sp>
      <p:sp>
        <p:nvSpPr>
          <p:cNvPr id="3" name="Content Placeholder 2">
            <a:extLst>
              <a:ext uri="{FF2B5EF4-FFF2-40B4-BE49-F238E27FC236}">
                <a16:creationId xmlns:a16="http://schemas.microsoft.com/office/drawing/2014/main" id="{7337F75D-571E-45FB-913D-8883FC12FCD0}"/>
              </a:ext>
            </a:extLst>
          </p:cNvPr>
          <p:cNvSpPr>
            <a:spLocks noGrp="1"/>
          </p:cNvSpPr>
          <p:nvPr>
            <p:ph idx="1"/>
          </p:nvPr>
        </p:nvSpPr>
        <p:spPr/>
        <p:txBody>
          <a:bodyPr/>
          <a:lstStyle/>
          <a:p>
            <a:pPr marL="0" indent="0">
              <a:buNone/>
            </a:pPr>
            <a:r>
              <a:rPr lang="en-US" b="1" dirty="0"/>
              <a:t>Family Filter</a:t>
            </a:r>
          </a:p>
          <a:p>
            <a:pPr marL="0" indent="0">
              <a:buNone/>
            </a:pPr>
            <a:r>
              <a:rPr lang="en-US" dirty="0"/>
              <a:t>Blocks access to all adult, pornographic and explicit sites. It also blocks proxy and VPN domains that are used to bypass the filters. Mixed content sites (like Reddit) are also blocked. Google, Bing and </a:t>
            </a:r>
            <a:r>
              <a:rPr lang="en-US" dirty="0" err="1"/>
              <a:t>Youtube</a:t>
            </a:r>
            <a:r>
              <a:rPr lang="en-US" dirty="0"/>
              <a:t> are set to the Safe Mode.</a:t>
            </a:r>
          </a:p>
          <a:p>
            <a:r>
              <a:rPr lang="en-US" b="1" dirty="0"/>
              <a:t>IPv4 address</a:t>
            </a:r>
            <a:r>
              <a:rPr lang="en-US" dirty="0"/>
              <a:t>: </a:t>
            </a:r>
            <a:r>
              <a:rPr lang="en-US" i="1" dirty="0"/>
              <a:t>185.228.168.168</a:t>
            </a:r>
            <a:r>
              <a:rPr lang="en-US" dirty="0"/>
              <a:t> and </a:t>
            </a:r>
            <a:r>
              <a:rPr lang="en-US" i="1" dirty="0"/>
              <a:t>185.228.169.168</a:t>
            </a:r>
          </a:p>
          <a:p>
            <a:r>
              <a:rPr lang="en-US" b="1" dirty="0"/>
              <a:t>IPv6 address</a:t>
            </a:r>
            <a:r>
              <a:rPr lang="en-US" dirty="0"/>
              <a:t>: </a:t>
            </a:r>
            <a:r>
              <a:rPr lang="en-US" i="1" dirty="0"/>
              <a:t>2a0d:2a00:1::</a:t>
            </a:r>
            <a:r>
              <a:rPr lang="en-US" dirty="0"/>
              <a:t> and </a:t>
            </a:r>
            <a:r>
              <a:rPr lang="en-US" i="1" dirty="0"/>
              <a:t>2a0d:2a00:2::</a:t>
            </a:r>
            <a:endParaRPr lang="en-US" dirty="0"/>
          </a:p>
        </p:txBody>
      </p:sp>
    </p:spTree>
    <p:extLst>
      <p:ext uri="{BB962C8B-B14F-4D97-AF65-F5344CB8AC3E}">
        <p14:creationId xmlns:p14="http://schemas.microsoft.com/office/powerpoint/2010/main" val="100081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3816-0F62-42A9-ADED-53640C4A1CE4}"/>
              </a:ext>
            </a:extLst>
          </p:cNvPr>
          <p:cNvSpPr>
            <a:spLocks noGrp="1"/>
          </p:cNvSpPr>
          <p:nvPr>
            <p:ph type="title"/>
          </p:nvPr>
        </p:nvSpPr>
        <p:spPr/>
        <p:txBody>
          <a:bodyPr/>
          <a:lstStyle/>
          <a:p>
            <a:r>
              <a:rPr lang="en-US" b="1" dirty="0" smtClean="0"/>
              <a:t>Clean Browsing </a:t>
            </a:r>
            <a:r>
              <a:rPr lang="en-US" b="1" dirty="0"/>
              <a:t>Adult Filter IP Addresses</a:t>
            </a:r>
            <a:endParaRPr lang="en-IN" dirty="0"/>
          </a:p>
        </p:txBody>
      </p:sp>
      <p:sp>
        <p:nvSpPr>
          <p:cNvPr id="3" name="Content Placeholder 2">
            <a:extLst>
              <a:ext uri="{FF2B5EF4-FFF2-40B4-BE49-F238E27FC236}">
                <a16:creationId xmlns:a16="http://schemas.microsoft.com/office/drawing/2014/main" id="{36E83001-15E5-49CB-BA39-EB1DD826D31F}"/>
              </a:ext>
            </a:extLst>
          </p:cNvPr>
          <p:cNvSpPr>
            <a:spLocks noGrp="1"/>
          </p:cNvSpPr>
          <p:nvPr>
            <p:ph idx="1"/>
          </p:nvPr>
        </p:nvSpPr>
        <p:spPr/>
        <p:txBody>
          <a:bodyPr>
            <a:normAutofit lnSpcReduction="10000"/>
          </a:bodyPr>
          <a:lstStyle/>
          <a:p>
            <a:pPr marL="0" indent="0">
              <a:buNone/>
            </a:pPr>
            <a:r>
              <a:rPr lang="en-US" b="1" dirty="0"/>
              <a:t>Adult Filter</a:t>
            </a:r>
          </a:p>
          <a:p>
            <a:pPr marL="0" indent="0">
              <a:buNone/>
            </a:pPr>
            <a:r>
              <a:rPr lang="en-US" dirty="0"/>
              <a:t>Blocks access to all adult, pornographic and explicit sites. It does not block proxy or VPNs, nor mixed-content sites. Sites like Reddit are allowed. Google and Bing are set to the Safe Mode.</a:t>
            </a:r>
          </a:p>
          <a:p>
            <a:pPr marL="0" indent="0">
              <a:buNone/>
            </a:pPr>
            <a:endParaRPr lang="en-US" dirty="0"/>
          </a:p>
          <a:p>
            <a:r>
              <a:rPr lang="en-US" b="1" dirty="0"/>
              <a:t>IPv4 address</a:t>
            </a:r>
            <a:r>
              <a:rPr lang="en-US" dirty="0"/>
              <a:t>: </a:t>
            </a:r>
            <a:r>
              <a:rPr lang="en-US" i="1" dirty="0"/>
              <a:t>185.228.168.10</a:t>
            </a:r>
            <a:r>
              <a:rPr lang="en-US" dirty="0"/>
              <a:t> and </a:t>
            </a:r>
            <a:r>
              <a:rPr lang="en-US" i="1" dirty="0"/>
              <a:t>185.228.169.11</a:t>
            </a:r>
          </a:p>
          <a:p>
            <a:r>
              <a:rPr lang="en-US" b="1" dirty="0"/>
              <a:t>IPv6 address</a:t>
            </a:r>
            <a:r>
              <a:rPr lang="en-US" dirty="0"/>
              <a:t>: </a:t>
            </a:r>
            <a:r>
              <a:rPr lang="en-US" i="1" dirty="0"/>
              <a:t>2a0d:2a00:1::1</a:t>
            </a:r>
            <a:r>
              <a:rPr lang="en-US" dirty="0"/>
              <a:t> and </a:t>
            </a:r>
            <a:r>
              <a:rPr lang="en-US" i="1" dirty="0"/>
              <a:t>2a0d:2a00:2::1</a:t>
            </a:r>
            <a:endParaRPr lang="en-US" dirty="0"/>
          </a:p>
          <a:p>
            <a:endParaRPr lang="en-IN" dirty="0"/>
          </a:p>
        </p:txBody>
      </p:sp>
    </p:spTree>
    <p:extLst>
      <p:ext uri="{BB962C8B-B14F-4D97-AF65-F5344CB8AC3E}">
        <p14:creationId xmlns:p14="http://schemas.microsoft.com/office/powerpoint/2010/main" val="159970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EE68-FA8D-408C-AEA4-713732ED384C}"/>
              </a:ext>
            </a:extLst>
          </p:cNvPr>
          <p:cNvSpPr>
            <a:spLocks noGrp="1"/>
          </p:cNvSpPr>
          <p:nvPr>
            <p:ph type="title"/>
          </p:nvPr>
        </p:nvSpPr>
        <p:spPr/>
        <p:txBody>
          <a:bodyPr/>
          <a:lstStyle/>
          <a:p>
            <a:r>
              <a:rPr lang="en-US" b="1" dirty="0" smtClean="0"/>
              <a:t>Clean Browsing </a:t>
            </a:r>
            <a:r>
              <a:rPr lang="en-US" b="1" dirty="0"/>
              <a:t>Security Filter IP Addresses</a:t>
            </a:r>
            <a:endParaRPr lang="en-IN" dirty="0"/>
          </a:p>
        </p:txBody>
      </p:sp>
      <p:sp>
        <p:nvSpPr>
          <p:cNvPr id="3" name="Content Placeholder 2">
            <a:extLst>
              <a:ext uri="{FF2B5EF4-FFF2-40B4-BE49-F238E27FC236}">
                <a16:creationId xmlns:a16="http://schemas.microsoft.com/office/drawing/2014/main" id="{CEAB510B-3E9B-4E4F-A10F-5891C5FD2F85}"/>
              </a:ext>
            </a:extLst>
          </p:cNvPr>
          <p:cNvSpPr>
            <a:spLocks noGrp="1"/>
          </p:cNvSpPr>
          <p:nvPr>
            <p:ph idx="1"/>
          </p:nvPr>
        </p:nvSpPr>
        <p:spPr/>
        <p:txBody>
          <a:bodyPr/>
          <a:lstStyle/>
          <a:p>
            <a:pPr marL="0" indent="0">
              <a:buNone/>
            </a:pPr>
            <a:r>
              <a:rPr lang="en-US" b="1" dirty="0"/>
              <a:t>Security Filter</a:t>
            </a:r>
          </a:p>
          <a:p>
            <a:pPr marL="0" indent="0">
              <a:buNone/>
            </a:pPr>
            <a:r>
              <a:rPr lang="en-US" dirty="0"/>
              <a:t>Blocks access to phishing, malware and malicious domains. It does not block adult content. </a:t>
            </a:r>
          </a:p>
          <a:p>
            <a:r>
              <a:rPr lang="en-US" b="1" dirty="0"/>
              <a:t>IPv4 address</a:t>
            </a:r>
            <a:r>
              <a:rPr lang="en-US" dirty="0"/>
              <a:t>: </a:t>
            </a:r>
            <a:r>
              <a:rPr lang="en-US" i="1" dirty="0"/>
              <a:t>185.228.168.9</a:t>
            </a:r>
            <a:r>
              <a:rPr lang="en-US" dirty="0"/>
              <a:t> and </a:t>
            </a:r>
            <a:r>
              <a:rPr lang="en-US" i="1" dirty="0"/>
              <a:t>185.228.169.9</a:t>
            </a:r>
          </a:p>
          <a:p>
            <a:r>
              <a:rPr lang="en-US" b="1" dirty="0"/>
              <a:t>IPv6 address</a:t>
            </a:r>
            <a:r>
              <a:rPr lang="en-US" dirty="0"/>
              <a:t>: </a:t>
            </a:r>
            <a:r>
              <a:rPr lang="en-US" i="1" dirty="0"/>
              <a:t>2a0d:2a00:1::2</a:t>
            </a:r>
            <a:r>
              <a:rPr lang="en-US" dirty="0"/>
              <a:t> and </a:t>
            </a:r>
            <a:r>
              <a:rPr lang="en-US" i="1" dirty="0"/>
              <a:t>2a0d:2a00:2::2</a:t>
            </a:r>
            <a:endParaRPr lang="en-US" dirty="0"/>
          </a:p>
          <a:p>
            <a:endParaRPr lang="en-IN" dirty="0"/>
          </a:p>
        </p:txBody>
      </p:sp>
    </p:spTree>
    <p:extLst>
      <p:ext uri="{BB962C8B-B14F-4D97-AF65-F5344CB8AC3E}">
        <p14:creationId xmlns:p14="http://schemas.microsoft.com/office/powerpoint/2010/main" val="1562212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a:t>
            </a:r>
            <a:r>
              <a:rPr lang="en-IN" sz="3200" b="1" dirty="0" smtClean="0"/>
              <a:t>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274427"/>
            <a:ext cx="4826108" cy="3752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19" y="2274427"/>
            <a:ext cx="4829491" cy="3754930"/>
          </a:xfrm>
          <a:prstGeom prst="rect">
            <a:avLst/>
          </a:prstGeom>
        </p:spPr>
      </p:pic>
    </p:spTree>
    <p:extLst>
      <p:ext uri="{BB962C8B-B14F-4D97-AF65-F5344CB8AC3E}">
        <p14:creationId xmlns:p14="http://schemas.microsoft.com/office/powerpoint/2010/main" val="330438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4200" y="2477193"/>
            <a:ext cx="4826924" cy="37529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487" y="2477193"/>
            <a:ext cx="4826924" cy="3752933"/>
          </a:xfrm>
          <a:prstGeom prst="rect">
            <a:avLst/>
          </a:prstGeom>
        </p:spPr>
      </p:pic>
    </p:spTree>
    <p:extLst>
      <p:ext uri="{BB962C8B-B14F-4D97-AF65-F5344CB8AC3E}">
        <p14:creationId xmlns:p14="http://schemas.microsoft.com/office/powerpoint/2010/main" val="408477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544C-FCC2-47BA-9591-D270B3464D1E}"/>
              </a:ext>
            </a:extLst>
          </p:cNvPr>
          <p:cNvSpPr>
            <a:spLocks noGrp="1"/>
          </p:cNvSpPr>
          <p:nvPr>
            <p:ph type="title"/>
          </p:nvPr>
        </p:nvSpPr>
        <p:spPr>
          <a:xfrm>
            <a:off x="1141413" y="1608419"/>
            <a:ext cx="9905998" cy="1478570"/>
          </a:xfrm>
        </p:spPr>
        <p:txBody>
          <a:bodyPr/>
          <a:lstStyle/>
          <a:p>
            <a:pPr algn="ctr"/>
            <a:r>
              <a:rPr lang="en-US" dirty="0"/>
              <a:t>Operating Systems</a:t>
            </a:r>
            <a:br>
              <a:rPr lang="en-US" dirty="0"/>
            </a:br>
            <a:r>
              <a:rPr lang="en-US" dirty="0"/>
              <a:t>Security flaws and how to patch</a:t>
            </a:r>
            <a:endParaRPr lang="en-IN" dirty="0"/>
          </a:p>
        </p:txBody>
      </p:sp>
      <p:sp>
        <p:nvSpPr>
          <p:cNvPr id="3" name="Content Placeholder 2">
            <a:extLst>
              <a:ext uri="{FF2B5EF4-FFF2-40B4-BE49-F238E27FC236}">
                <a16:creationId xmlns:a16="http://schemas.microsoft.com/office/drawing/2014/main" id="{98E54EDC-63A1-4382-BEB4-6901896A5989}"/>
              </a:ext>
            </a:extLst>
          </p:cNvPr>
          <p:cNvSpPr>
            <a:spLocks noGrp="1"/>
          </p:cNvSpPr>
          <p:nvPr>
            <p:ph idx="1"/>
          </p:nvPr>
        </p:nvSpPr>
        <p:spPr>
          <a:xfrm>
            <a:off x="1409351" y="3347207"/>
            <a:ext cx="9168278" cy="2247712"/>
          </a:xfrm>
        </p:spPr>
        <p:txBody>
          <a:bodyPr/>
          <a:lstStyle/>
          <a:p>
            <a:pPr algn="ctr"/>
            <a:r>
              <a:rPr lang="en-US" dirty="0" err="1"/>
              <a:t>Promathesh</a:t>
            </a:r>
            <a:r>
              <a:rPr lang="en-US" dirty="0"/>
              <a:t> Mandal, </a:t>
            </a:r>
            <a:r>
              <a:rPr lang="en-US" dirty="0" smtClean="0"/>
              <a:t>CS-</a:t>
            </a:r>
            <a:r>
              <a:rPr lang="en-US" dirty="0" err="1" smtClean="0"/>
              <a:t>CoE</a:t>
            </a:r>
            <a:r>
              <a:rPr lang="en-US" dirty="0" smtClean="0"/>
              <a:t> </a:t>
            </a:r>
            <a:r>
              <a:rPr lang="en-US" dirty="0"/>
              <a:t>West Bengal</a:t>
            </a:r>
          </a:p>
          <a:p>
            <a:pPr algn="ctr"/>
            <a:r>
              <a:rPr lang="en-US" dirty="0"/>
              <a:t>Palash Kumar Dutta, </a:t>
            </a:r>
            <a:r>
              <a:rPr lang="en-US" dirty="0" smtClean="0"/>
              <a:t>CS-</a:t>
            </a:r>
            <a:r>
              <a:rPr lang="en-US" dirty="0" err="1" smtClean="0"/>
              <a:t>CoE</a:t>
            </a:r>
            <a:r>
              <a:rPr lang="en-US" dirty="0" smtClean="0"/>
              <a:t> </a:t>
            </a:r>
            <a:r>
              <a:rPr lang="en-US" dirty="0"/>
              <a:t>West Bengal</a:t>
            </a:r>
            <a:endParaRPr lang="en-IN" dirty="0"/>
          </a:p>
        </p:txBody>
      </p:sp>
    </p:spTree>
    <p:extLst>
      <p:ext uri="{BB962C8B-B14F-4D97-AF65-F5344CB8AC3E}">
        <p14:creationId xmlns:p14="http://schemas.microsoft.com/office/powerpoint/2010/main" val="1370449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357553"/>
            <a:ext cx="4793874" cy="37272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170" y="2357553"/>
            <a:ext cx="4796241" cy="3729077"/>
          </a:xfrm>
          <a:prstGeom prst="rect">
            <a:avLst/>
          </a:prstGeom>
        </p:spPr>
      </p:pic>
    </p:spTree>
    <p:extLst>
      <p:ext uri="{BB962C8B-B14F-4D97-AF65-F5344CB8AC3E}">
        <p14:creationId xmlns:p14="http://schemas.microsoft.com/office/powerpoint/2010/main" val="3324741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382492"/>
            <a:ext cx="4815418" cy="37439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992" y="2382492"/>
            <a:ext cx="4815419" cy="3743988"/>
          </a:xfrm>
          <a:prstGeom prst="rect">
            <a:avLst/>
          </a:prstGeom>
        </p:spPr>
      </p:pic>
    </p:spTree>
    <p:extLst>
      <p:ext uri="{BB962C8B-B14F-4D97-AF65-F5344CB8AC3E}">
        <p14:creationId xmlns:p14="http://schemas.microsoft.com/office/powerpoint/2010/main" val="3120768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2683" y="2422069"/>
            <a:ext cx="4804728" cy="373567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3" y="2415742"/>
            <a:ext cx="4812866" cy="3742003"/>
          </a:xfrm>
          <a:prstGeom prst="rect">
            <a:avLst/>
          </a:prstGeom>
        </p:spPr>
      </p:pic>
    </p:spTree>
    <p:extLst>
      <p:ext uri="{BB962C8B-B14F-4D97-AF65-F5344CB8AC3E}">
        <p14:creationId xmlns:p14="http://schemas.microsoft.com/office/powerpoint/2010/main" val="1355983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6233" y="2399117"/>
            <a:ext cx="4821177" cy="37484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3" y="2399117"/>
            <a:ext cx="4821178" cy="3748466"/>
          </a:xfrm>
          <a:prstGeom prst="rect">
            <a:avLst/>
          </a:prstGeom>
        </p:spPr>
      </p:pic>
    </p:spTree>
    <p:extLst>
      <p:ext uri="{BB962C8B-B14F-4D97-AF65-F5344CB8AC3E}">
        <p14:creationId xmlns:p14="http://schemas.microsoft.com/office/powerpoint/2010/main" val="270943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2" y="2357552"/>
            <a:ext cx="4794035" cy="37273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19" y="2357552"/>
            <a:ext cx="4829491" cy="3754929"/>
          </a:xfrm>
          <a:prstGeom prst="rect">
            <a:avLst/>
          </a:prstGeom>
        </p:spPr>
      </p:pic>
    </p:spTree>
    <p:extLst>
      <p:ext uri="{BB962C8B-B14F-4D97-AF65-F5344CB8AC3E}">
        <p14:creationId xmlns:p14="http://schemas.microsoft.com/office/powerpoint/2010/main" val="138503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082" y="2407429"/>
            <a:ext cx="4804728" cy="37356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20" y="2407431"/>
            <a:ext cx="4829490" cy="3754928"/>
          </a:xfrm>
          <a:prstGeom prst="rect">
            <a:avLst/>
          </a:prstGeom>
        </p:spPr>
      </p:pic>
    </p:spTree>
    <p:extLst>
      <p:ext uri="{BB962C8B-B14F-4D97-AF65-F5344CB8AC3E}">
        <p14:creationId xmlns:p14="http://schemas.microsoft.com/office/powerpoint/2010/main" val="346397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2" y="2390804"/>
            <a:ext cx="4751269" cy="36941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795" y="2390805"/>
            <a:ext cx="4779615" cy="3716150"/>
          </a:xfrm>
          <a:prstGeom prst="rect">
            <a:avLst/>
          </a:prstGeom>
        </p:spPr>
      </p:pic>
    </p:spTree>
    <p:extLst>
      <p:ext uri="{BB962C8B-B14F-4D97-AF65-F5344CB8AC3E}">
        <p14:creationId xmlns:p14="http://schemas.microsoft.com/office/powerpoint/2010/main" val="57021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399117"/>
            <a:ext cx="4719194" cy="36691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47" y="2399118"/>
            <a:ext cx="4746364" cy="3690298"/>
          </a:xfrm>
          <a:prstGeom prst="rect">
            <a:avLst/>
          </a:prstGeom>
        </p:spPr>
      </p:pic>
    </p:spTree>
    <p:extLst>
      <p:ext uri="{BB962C8B-B14F-4D97-AF65-F5344CB8AC3E}">
        <p14:creationId xmlns:p14="http://schemas.microsoft.com/office/powerpoint/2010/main" val="351790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Windows 10 Privacy Settings You Should Check</a:t>
            </a:r>
            <a:endParaRPr lang="en-IN"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415742"/>
            <a:ext cx="4787926" cy="372261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484" y="2415743"/>
            <a:ext cx="4787926" cy="3722612"/>
          </a:xfrm>
          <a:prstGeom prst="rect">
            <a:avLst/>
          </a:prstGeom>
        </p:spPr>
      </p:pic>
    </p:spTree>
    <p:extLst>
      <p:ext uri="{BB962C8B-B14F-4D97-AF65-F5344CB8AC3E}">
        <p14:creationId xmlns:p14="http://schemas.microsoft.com/office/powerpoint/2010/main" val="2597109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25CF-3B9C-4586-9D45-890FB9191A3A}"/>
              </a:ext>
            </a:extLst>
          </p:cNvPr>
          <p:cNvSpPr>
            <a:spLocks noGrp="1"/>
          </p:cNvSpPr>
          <p:nvPr>
            <p:ph type="title"/>
          </p:nvPr>
        </p:nvSpPr>
        <p:spPr/>
        <p:txBody>
          <a:bodyPr>
            <a:normAutofit fontScale="90000"/>
          </a:bodyPr>
          <a:lstStyle/>
          <a:p>
            <a:pPr algn="ctr"/>
            <a:r>
              <a:rPr lang="en-US" dirty="0"/>
              <a:t>For more tips and Advisories visit</a:t>
            </a:r>
            <a:br>
              <a:rPr lang="en-US" dirty="0"/>
            </a:br>
            <a:r>
              <a:rPr lang="en-IN" b="1" cap="none" dirty="0"/>
              <a:t>https://cscoe.itewb.gov.in</a:t>
            </a:r>
            <a:br>
              <a:rPr lang="en-IN" b="1" cap="none" dirty="0"/>
            </a:br>
            <a:endParaRPr lang="en-IN" dirty="0"/>
          </a:p>
        </p:txBody>
      </p:sp>
      <p:pic>
        <p:nvPicPr>
          <p:cNvPr id="5" name="Content Placeholder 4">
            <a:extLst>
              <a:ext uri="{FF2B5EF4-FFF2-40B4-BE49-F238E27FC236}">
                <a16:creationId xmlns:a16="http://schemas.microsoft.com/office/drawing/2014/main" id="{2E77B856-A2AA-4EE9-AEAB-E2CBAF1CCA70}"/>
              </a:ext>
            </a:extLst>
          </p:cNvPr>
          <p:cNvPicPr>
            <a:picLocks noGrp="1" noChangeAspect="1"/>
          </p:cNvPicPr>
          <p:nvPr>
            <p:ph idx="1"/>
          </p:nvPr>
        </p:nvPicPr>
        <p:blipFill>
          <a:blip r:embed="rId2"/>
          <a:stretch>
            <a:fillRect/>
          </a:stretch>
        </p:blipFill>
        <p:spPr>
          <a:xfrm>
            <a:off x="4980358" y="1982206"/>
            <a:ext cx="2231284" cy="3101485"/>
          </a:xfrm>
        </p:spPr>
      </p:pic>
      <p:sp>
        <p:nvSpPr>
          <p:cNvPr id="6" name="TextBox 5">
            <a:extLst>
              <a:ext uri="{FF2B5EF4-FFF2-40B4-BE49-F238E27FC236}">
                <a16:creationId xmlns:a16="http://schemas.microsoft.com/office/drawing/2014/main" id="{F793788D-6FBA-4E8B-A451-8F514C94F360}"/>
              </a:ext>
            </a:extLst>
          </p:cNvPr>
          <p:cNvSpPr txBox="1"/>
          <p:nvPr/>
        </p:nvSpPr>
        <p:spPr>
          <a:xfrm>
            <a:off x="4703428" y="5524049"/>
            <a:ext cx="2785144" cy="923330"/>
          </a:xfrm>
          <a:prstGeom prst="rect">
            <a:avLst/>
          </a:prstGeom>
          <a:noFill/>
        </p:spPr>
        <p:txBody>
          <a:bodyPr wrap="square" rtlCol="0">
            <a:spAutoFit/>
          </a:bodyPr>
          <a:lstStyle/>
          <a:p>
            <a:r>
              <a:rPr lang="en-US" sz="5400" dirty="0">
                <a:latin typeface="Brush Script MT" panose="03060802040406070304" pitchFamily="66" charset="0"/>
              </a:rPr>
              <a:t>Thank you</a:t>
            </a:r>
            <a:endParaRPr lang="en-IN" sz="5400" dirty="0">
              <a:latin typeface="Brush Script MT" panose="03060802040406070304" pitchFamily="66" charset="0"/>
            </a:endParaRPr>
          </a:p>
        </p:txBody>
      </p:sp>
    </p:spTree>
    <p:extLst>
      <p:ext uri="{BB962C8B-B14F-4D97-AF65-F5344CB8AC3E}">
        <p14:creationId xmlns:p14="http://schemas.microsoft.com/office/powerpoint/2010/main" val="349464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4B5F-1DD4-4B01-9BE7-01737F42F385}"/>
              </a:ext>
            </a:extLst>
          </p:cNvPr>
          <p:cNvSpPr>
            <a:spLocks noGrp="1"/>
          </p:cNvSpPr>
          <p:nvPr>
            <p:ph type="title"/>
          </p:nvPr>
        </p:nvSpPr>
        <p:spPr/>
        <p:txBody>
          <a:bodyPr/>
          <a:lstStyle/>
          <a:p>
            <a:pPr algn="ctr"/>
            <a:r>
              <a:rPr lang="en-IN" b="1" dirty="0"/>
              <a:t>Operating system</a:t>
            </a:r>
            <a:br>
              <a:rPr lang="en-IN" b="1" dirty="0"/>
            </a:br>
            <a:endParaRPr lang="en-IN" dirty="0"/>
          </a:p>
        </p:txBody>
      </p:sp>
      <p:sp>
        <p:nvSpPr>
          <p:cNvPr id="3" name="Content Placeholder 2">
            <a:extLst>
              <a:ext uri="{FF2B5EF4-FFF2-40B4-BE49-F238E27FC236}">
                <a16:creationId xmlns:a16="http://schemas.microsoft.com/office/drawing/2014/main" id="{F18DF2D2-B21D-46B7-BA5A-2E3124998090}"/>
              </a:ext>
            </a:extLst>
          </p:cNvPr>
          <p:cNvSpPr>
            <a:spLocks noGrp="1"/>
          </p:cNvSpPr>
          <p:nvPr>
            <p:ph idx="1"/>
          </p:nvPr>
        </p:nvSpPr>
        <p:spPr>
          <a:xfrm>
            <a:off x="1284024" y="1441022"/>
            <a:ext cx="8055919" cy="3382599"/>
          </a:xfrm>
        </p:spPr>
        <p:txBody>
          <a:bodyPr/>
          <a:lstStyle/>
          <a:p>
            <a:r>
              <a:rPr lang="en-US" dirty="0"/>
              <a:t>An operating system (OS) is </a:t>
            </a:r>
            <a:r>
              <a:rPr lang="en-US" dirty="0" smtClean="0"/>
              <a:t>a system </a:t>
            </a:r>
            <a:r>
              <a:rPr lang="en-US" dirty="0"/>
              <a:t>software that manages computer hardware, software resources, and provides common services for computer programs</a:t>
            </a:r>
            <a:r>
              <a:rPr lang="en-US" dirty="0" smtClean="0"/>
              <a:t>.</a:t>
            </a:r>
          </a:p>
          <a:p>
            <a:r>
              <a:rPr lang="en-US" dirty="0"/>
              <a:t>An Operating System (OS) is an interface between a computer user and computer hardware.</a:t>
            </a:r>
            <a:endParaRPr lang="en-IN" dirty="0"/>
          </a:p>
        </p:txBody>
      </p:sp>
      <p:grpSp>
        <p:nvGrpSpPr>
          <p:cNvPr id="4" name="Group 1">
            <a:extLst>
              <a:ext uri="{FF2B5EF4-FFF2-40B4-BE49-F238E27FC236}">
                <a16:creationId xmlns:a16="http://schemas.microsoft.com/office/drawing/2014/main" id="{44D91E72-38E0-4A4A-B796-BB7AA189E2BB}"/>
              </a:ext>
            </a:extLst>
          </p:cNvPr>
          <p:cNvGrpSpPr>
            <a:grpSpLocks/>
          </p:cNvGrpSpPr>
          <p:nvPr/>
        </p:nvGrpSpPr>
        <p:grpSpPr bwMode="auto">
          <a:xfrm>
            <a:off x="4184326" y="-1770124"/>
            <a:ext cx="6912529" cy="6593745"/>
            <a:chOff x="6" y="6"/>
            <a:chExt cx="4329" cy="2886"/>
          </a:xfrm>
        </p:grpSpPr>
        <p:pic>
          <p:nvPicPr>
            <p:cNvPr id="1031" name="Picture 7">
              <a:extLst>
                <a:ext uri="{FF2B5EF4-FFF2-40B4-BE49-F238E27FC236}">
                  <a16:creationId xmlns:a16="http://schemas.microsoft.com/office/drawing/2014/main" id="{6C715388-5791-42AC-98F7-51797D0AB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 y="1428"/>
              <a:ext cx="990" cy="14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hlinkClick r:id="rId3" tooltip="Hardware"/>
              <a:extLst>
                <a:ext uri="{FF2B5EF4-FFF2-40B4-BE49-F238E27FC236}">
                  <a16:creationId xmlns:a16="http://schemas.microsoft.com/office/drawing/2014/main" id="{4AE24FD0-2696-4CE1-8492-5CDE1D642024}"/>
                </a:ext>
              </a:extLst>
            </p:cNvPr>
            <p:cNvSpPr>
              <a:spLocks noChangeArrowheads="1"/>
            </p:cNvSpPr>
            <p:nvPr/>
          </p:nvSpPr>
          <p:spPr bwMode="auto">
            <a:xfrm>
              <a:off x="6" y="1074"/>
              <a:ext cx="98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6" name="Rectangle 4">
              <a:hlinkClick r:id="rId4" tooltip="Operating System"/>
              <a:extLst>
                <a:ext uri="{FF2B5EF4-FFF2-40B4-BE49-F238E27FC236}">
                  <a16:creationId xmlns:a16="http://schemas.microsoft.com/office/drawing/2014/main" id="{050C54C2-FD6D-40D0-8284-D83C7C90B782}"/>
                </a:ext>
              </a:extLst>
            </p:cNvPr>
            <p:cNvSpPr>
              <a:spLocks noChangeArrowheads="1"/>
            </p:cNvSpPr>
            <p:nvPr/>
          </p:nvSpPr>
          <p:spPr bwMode="auto">
            <a:xfrm>
              <a:off x="6" y="714"/>
              <a:ext cx="98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7" name="Rectangle 3">
              <a:hlinkClick r:id="rId5" tooltip="Application"/>
              <a:extLst>
                <a:ext uri="{FF2B5EF4-FFF2-40B4-BE49-F238E27FC236}">
                  <a16:creationId xmlns:a16="http://schemas.microsoft.com/office/drawing/2014/main" id="{1A90842A-69D4-49B4-A009-62FC9A736EA0}"/>
                </a:ext>
              </a:extLst>
            </p:cNvPr>
            <p:cNvSpPr>
              <a:spLocks noChangeArrowheads="1"/>
            </p:cNvSpPr>
            <p:nvPr/>
          </p:nvSpPr>
          <p:spPr bwMode="auto">
            <a:xfrm>
              <a:off x="6" y="360"/>
              <a:ext cx="98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8" name="Rectangle 2">
              <a:hlinkClick r:id="rId6" tooltip="User"/>
              <a:extLst>
                <a:ext uri="{FF2B5EF4-FFF2-40B4-BE49-F238E27FC236}">
                  <a16:creationId xmlns:a16="http://schemas.microsoft.com/office/drawing/2014/main" id="{4DC3CE68-97C2-4D5B-BB09-0B82AA0B4CA7}"/>
                </a:ext>
              </a:extLst>
            </p:cNvPr>
            <p:cNvSpPr>
              <a:spLocks noChangeArrowheads="1"/>
            </p:cNvSpPr>
            <p:nvPr/>
          </p:nvSpPr>
          <p:spPr bwMode="auto">
            <a:xfrm>
              <a:off x="6" y="6"/>
              <a:ext cx="984"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56955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16AD-7DEF-4779-BCD2-B96CDEEA15A3}"/>
              </a:ext>
            </a:extLst>
          </p:cNvPr>
          <p:cNvSpPr>
            <a:spLocks noGrp="1"/>
          </p:cNvSpPr>
          <p:nvPr>
            <p:ph type="title"/>
          </p:nvPr>
        </p:nvSpPr>
        <p:spPr/>
        <p:txBody>
          <a:bodyPr/>
          <a:lstStyle/>
          <a:p>
            <a:pPr algn="ctr"/>
            <a:r>
              <a:rPr lang="en-IN" b="1" dirty="0"/>
              <a:t>Types of Operating system</a:t>
            </a:r>
            <a:endParaRPr lang="en-IN" dirty="0"/>
          </a:p>
        </p:txBody>
      </p:sp>
      <p:sp>
        <p:nvSpPr>
          <p:cNvPr id="3" name="Content Placeholder 2">
            <a:extLst>
              <a:ext uri="{FF2B5EF4-FFF2-40B4-BE49-F238E27FC236}">
                <a16:creationId xmlns:a16="http://schemas.microsoft.com/office/drawing/2014/main" id="{C31668F0-AEB0-4501-90C5-F17E9366DA73}"/>
              </a:ext>
            </a:extLst>
          </p:cNvPr>
          <p:cNvSpPr>
            <a:spLocks noGrp="1"/>
          </p:cNvSpPr>
          <p:nvPr>
            <p:ph idx="1"/>
          </p:nvPr>
        </p:nvSpPr>
        <p:spPr>
          <a:xfrm>
            <a:off x="1141412" y="2249486"/>
            <a:ext cx="10445342" cy="4177439"/>
          </a:xfrm>
        </p:spPr>
        <p:txBody>
          <a:bodyPr>
            <a:normAutofit/>
          </a:bodyPr>
          <a:lstStyle/>
          <a:p>
            <a:r>
              <a:rPr lang="en-US" dirty="0"/>
              <a:t>Batch </a:t>
            </a:r>
            <a:r>
              <a:rPr lang="en-US" b="1" dirty="0"/>
              <a:t>Operating</a:t>
            </a:r>
            <a:r>
              <a:rPr lang="en-US" dirty="0"/>
              <a:t> </a:t>
            </a:r>
            <a:r>
              <a:rPr lang="en-US" b="1" dirty="0" smtClean="0"/>
              <a:t>System</a:t>
            </a:r>
            <a:r>
              <a:rPr lang="en-US" dirty="0"/>
              <a:t> </a:t>
            </a:r>
          </a:p>
          <a:p>
            <a:r>
              <a:rPr lang="en-US" dirty="0"/>
              <a:t>Multitasking/Time Sharing </a:t>
            </a:r>
            <a:r>
              <a:rPr lang="en-US" b="1" dirty="0" smtClean="0"/>
              <a:t>OS - </a:t>
            </a:r>
            <a:r>
              <a:rPr lang="en-IN" dirty="0"/>
              <a:t>Unix</a:t>
            </a:r>
            <a:r>
              <a:rPr lang="en-US" dirty="0" smtClean="0"/>
              <a:t>.</a:t>
            </a:r>
          </a:p>
          <a:p>
            <a:r>
              <a:rPr lang="en-US" smtClean="0"/>
              <a:t>Multiprocessing </a:t>
            </a:r>
            <a:r>
              <a:rPr lang="en-US" b="1" dirty="0" smtClean="0"/>
              <a:t>OS - </a:t>
            </a:r>
            <a:r>
              <a:rPr lang="en-IN" dirty="0"/>
              <a:t>LOCUS</a:t>
            </a:r>
            <a:r>
              <a:rPr lang="en-US" dirty="0" smtClean="0"/>
              <a:t>.</a:t>
            </a:r>
            <a:endParaRPr lang="en-US" dirty="0"/>
          </a:p>
          <a:p>
            <a:r>
              <a:rPr lang="en-US" dirty="0"/>
              <a:t>Real Time </a:t>
            </a:r>
            <a:r>
              <a:rPr lang="en-US" b="1" dirty="0" smtClean="0"/>
              <a:t>OS – </a:t>
            </a:r>
            <a:r>
              <a:rPr lang="en-US" b="1" dirty="0"/>
              <a:t>Used for embedded systems</a:t>
            </a:r>
            <a:r>
              <a:rPr lang="en-US" dirty="0" smtClean="0"/>
              <a:t>.</a:t>
            </a:r>
            <a:endParaRPr lang="en-US" dirty="0"/>
          </a:p>
          <a:p>
            <a:r>
              <a:rPr lang="en-US" dirty="0"/>
              <a:t>Distributed </a:t>
            </a:r>
            <a:r>
              <a:rPr lang="en-US" b="1" dirty="0"/>
              <a:t>OS</a:t>
            </a:r>
            <a:r>
              <a:rPr lang="en-US" dirty="0"/>
              <a:t>.</a:t>
            </a:r>
          </a:p>
          <a:p>
            <a:r>
              <a:rPr lang="en-US" dirty="0"/>
              <a:t>Network </a:t>
            </a:r>
            <a:r>
              <a:rPr lang="en-US" b="1" dirty="0" smtClean="0"/>
              <a:t>OS - </a:t>
            </a:r>
            <a:r>
              <a:rPr lang="en-IN" dirty="0"/>
              <a:t>Windows </a:t>
            </a:r>
            <a:r>
              <a:rPr lang="en-IN" dirty="0" smtClean="0"/>
              <a:t>Server, Linux, </a:t>
            </a:r>
            <a:r>
              <a:rPr lang="en-IN" dirty="0" err="1" smtClean="0"/>
              <a:t>etc</a:t>
            </a:r>
            <a:r>
              <a:rPr lang="en-US" dirty="0" smtClean="0"/>
              <a:t>.</a:t>
            </a:r>
            <a:endParaRPr lang="en-US" dirty="0"/>
          </a:p>
          <a:p>
            <a:r>
              <a:rPr lang="en-US" dirty="0"/>
              <a:t>Mobile </a:t>
            </a:r>
            <a:r>
              <a:rPr lang="en-US" b="1" dirty="0"/>
              <a:t>OS</a:t>
            </a:r>
            <a:r>
              <a:rPr lang="en-US" dirty="0"/>
              <a:t>.</a:t>
            </a:r>
          </a:p>
        </p:txBody>
      </p:sp>
    </p:spTree>
    <p:extLst>
      <p:ext uri="{BB962C8B-B14F-4D97-AF65-F5344CB8AC3E}">
        <p14:creationId xmlns:p14="http://schemas.microsoft.com/office/powerpoint/2010/main" val="252497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16AD-7DEF-4779-BCD2-B96CDEEA15A3}"/>
              </a:ext>
            </a:extLst>
          </p:cNvPr>
          <p:cNvSpPr>
            <a:spLocks noGrp="1"/>
          </p:cNvSpPr>
          <p:nvPr>
            <p:ph type="title"/>
          </p:nvPr>
        </p:nvSpPr>
        <p:spPr/>
        <p:txBody>
          <a:bodyPr/>
          <a:lstStyle/>
          <a:p>
            <a:r>
              <a:rPr lang="en-US" b="1" dirty="0"/>
              <a:t>How to Secure your PC after a Fresh Windows Installation</a:t>
            </a:r>
          </a:p>
        </p:txBody>
      </p:sp>
      <p:sp>
        <p:nvSpPr>
          <p:cNvPr id="3" name="Content Placeholder 2">
            <a:extLst>
              <a:ext uri="{FF2B5EF4-FFF2-40B4-BE49-F238E27FC236}">
                <a16:creationId xmlns:a16="http://schemas.microsoft.com/office/drawing/2014/main" id="{C31668F0-AEB0-4501-90C5-F17E9366DA73}"/>
              </a:ext>
            </a:extLst>
          </p:cNvPr>
          <p:cNvSpPr>
            <a:spLocks noGrp="1"/>
          </p:cNvSpPr>
          <p:nvPr>
            <p:ph idx="1"/>
          </p:nvPr>
        </p:nvSpPr>
        <p:spPr>
          <a:xfrm>
            <a:off x="1141412" y="2249486"/>
            <a:ext cx="10445342" cy="4177439"/>
          </a:xfrm>
        </p:spPr>
        <p:txBody>
          <a:bodyPr>
            <a:normAutofit/>
          </a:bodyPr>
          <a:lstStyle/>
          <a:p>
            <a:r>
              <a:rPr lang="en-US" b="1" dirty="0"/>
              <a:t>Keep your Windows operating system up to date</a:t>
            </a:r>
          </a:p>
          <a:p>
            <a:r>
              <a:rPr lang="en-IN" b="1" dirty="0"/>
              <a:t>Update your software</a:t>
            </a:r>
          </a:p>
          <a:p>
            <a:r>
              <a:rPr lang="en-IN" b="1" dirty="0"/>
              <a:t>Create a restore point</a:t>
            </a:r>
          </a:p>
          <a:p>
            <a:r>
              <a:rPr lang="en-IN" b="1" dirty="0"/>
              <a:t>Back up your </a:t>
            </a:r>
            <a:r>
              <a:rPr lang="en-IN" b="1" dirty="0" smtClean="0"/>
              <a:t>system</a:t>
            </a:r>
          </a:p>
          <a:p>
            <a:r>
              <a:rPr lang="en-US" b="1" dirty="0"/>
              <a:t>Use a standard user account </a:t>
            </a:r>
            <a:endParaRPr lang="en-US" b="1" dirty="0" smtClean="0"/>
          </a:p>
          <a:p>
            <a:r>
              <a:rPr lang="en-US" b="1" dirty="0"/>
              <a:t>Enable the User Account Control (UAC</a:t>
            </a:r>
            <a:r>
              <a:rPr lang="en-US" b="1" dirty="0" smtClean="0"/>
              <a:t>)</a:t>
            </a:r>
          </a:p>
          <a:p>
            <a:r>
              <a:rPr lang="en-US" b="1" dirty="0"/>
              <a:t>Use an encryption software tool for your hard </a:t>
            </a:r>
            <a:r>
              <a:rPr lang="en-US" b="1" dirty="0" smtClean="0"/>
              <a:t>drive - </a:t>
            </a:r>
            <a:r>
              <a:rPr lang="en-US" b="1" dirty="0" err="1" smtClean="0"/>
              <a:t>Bitlocker</a:t>
            </a:r>
            <a:endParaRPr lang="en-US" b="1" dirty="0"/>
          </a:p>
          <a:p>
            <a:endParaRPr lang="en-US" b="1" dirty="0"/>
          </a:p>
        </p:txBody>
      </p:sp>
    </p:spTree>
    <p:extLst>
      <p:ext uri="{BB962C8B-B14F-4D97-AF65-F5344CB8AC3E}">
        <p14:creationId xmlns:p14="http://schemas.microsoft.com/office/powerpoint/2010/main" val="1792368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83A3-B43C-426C-837E-375432C3B48A}"/>
              </a:ext>
            </a:extLst>
          </p:cNvPr>
          <p:cNvSpPr>
            <a:spLocks noGrp="1"/>
          </p:cNvSpPr>
          <p:nvPr>
            <p:ph type="title"/>
          </p:nvPr>
        </p:nvSpPr>
        <p:spPr/>
        <p:txBody>
          <a:bodyPr/>
          <a:lstStyle/>
          <a:p>
            <a:pPr algn="ctr"/>
            <a:r>
              <a:rPr lang="en-US" dirty="0"/>
              <a:t>list of Operating Systems</a:t>
            </a:r>
            <a:endParaRPr lang="en-IN" dirty="0"/>
          </a:p>
        </p:txBody>
      </p:sp>
      <p:graphicFrame>
        <p:nvGraphicFramePr>
          <p:cNvPr id="8" name="Content Placeholder 7">
            <a:extLst>
              <a:ext uri="{FF2B5EF4-FFF2-40B4-BE49-F238E27FC236}">
                <a16:creationId xmlns:a16="http://schemas.microsoft.com/office/drawing/2014/main" id="{11FF98A2-5410-4140-85B3-18C6CBD4FE3E}"/>
              </a:ext>
            </a:extLst>
          </p:cNvPr>
          <p:cNvGraphicFramePr>
            <a:graphicFrameLocks noGrp="1"/>
          </p:cNvGraphicFramePr>
          <p:nvPr>
            <p:ph idx="1"/>
            <p:extLst>
              <p:ext uri="{D42A27DB-BD31-4B8C-83A1-F6EECF244321}">
                <p14:modId xmlns:p14="http://schemas.microsoft.com/office/powerpoint/2010/main" val="1058618563"/>
              </p:ext>
            </p:extLst>
          </p:nvPr>
        </p:nvGraphicFramePr>
        <p:xfrm>
          <a:off x="1042336" y="2180477"/>
          <a:ext cx="4327685" cy="3621806"/>
        </p:xfrm>
        <a:graphic>
          <a:graphicData uri="http://schemas.openxmlformats.org/drawingml/2006/table">
            <a:tbl>
              <a:tblPr/>
              <a:tblGrid>
                <a:gridCol w="2292191">
                  <a:extLst>
                    <a:ext uri="{9D8B030D-6E8A-4147-A177-3AD203B41FA5}">
                      <a16:colId xmlns:a16="http://schemas.microsoft.com/office/drawing/2014/main" val="2398498851"/>
                    </a:ext>
                  </a:extLst>
                </a:gridCol>
                <a:gridCol w="2035494">
                  <a:extLst>
                    <a:ext uri="{9D8B030D-6E8A-4147-A177-3AD203B41FA5}">
                      <a16:colId xmlns:a16="http://schemas.microsoft.com/office/drawing/2014/main" val="3723215122"/>
                    </a:ext>
                  </a:extLst>
                </a:gridCol>
              </a:tblGrid>
              <a:tr h="664396">
                <a:tc>
                  <a:txBody>
                    <a:bodyPr/>
                    <a:lstStyle/>
                    <a:p>
                      <a:r>
                        <a:rPr lang="en-IN" b="1" dirty="0"/>
                        <a:t>OS Name</a:t>
                      </a:r>
                      <a:r>
                        <a:rPr lang="en-IN" dirty="0"/>
                        <a:t> </a:t>
                      </a:r>
                    </a:p>
                  </a:txBody>
                  <a:tcPr anchor="ctr">
                    <a:lnL>
                      <a:noFill/>
                    </a:lnL>
                    <a:lnR>
                      <a:noFill/>
                    </a:lnR>
                    <a:lnT>
                      <a:noFill/>
                    </a:lnT>
                    <a:lnB>
                      <a:noFill/>
                    </a:lnB>
                  </a:tcPr>
                </a:tc>
                <a:tc>
                  <a:txBody>
                    <a:bodyPr/>
                    <a:lstStyle/>
                    <a:p>
                      <a:r>
                        <a:rPr lang="en-IN" b="1" dirty="0" smtClean="0"/>
                        <a:t>% of Market Share </a:t>
                      </a:r>
                      <a:endParaRPr lang="en-IN" dirty="0"/>
                    </a:p>
                  </a:txBody>
                  <a:tcPr anchor="ctr">
                    <a:lnL>
                      <a:noFill/>
                    </a:lnL>
                    <a:lnR>
                      <a:noFill/>
                    </a:lnR>
                    <a:lnT>
                      <a:noFill/>
                    </a:lnT>
                    <a:lnB>
                      <a:noFill/>
                    </a:lnB>
                  </a:tcPr>
                </a:tc>
                <a:extLst>
                  <a:ext uri="{0D108BD9-81ED-4DB2-BD59-A6C34878D82A}">
                    <a16:rowId xmlns:a16="http://schemas.microsoft.com/office/drawing/2014/main" val="1184844691"/>
                  </a:ext>
                </a:extLst>
              </a:tr>
              <a:tr h="382169">
                <a:tc>
                  <a:txBody>
                    <a:bodyPr/>
                    <a:lstStyle/>
                    <a:p>
                      <a:r>
                        <a:rPr lang="en-IN" dirty="0"/>
                        <a:t>Windows </a:t>
                      </a:r>
                    </a:p>
                  </a:txBody>
                  <a:tcPr anchor="ctr">
                    <a:lnL>
                      <a:noFill/>
                    </a:lnL>
                    <a:lnR>
                      <a:noFill/>
                    </a:lnR>
                    <a:lnT>
                      <a:noFill/>
                    </a:lnT>
                    <a:lnB>
                      <a:noFill/>
                    </a:lnB>
                  </a:tcPr>
                </a:tc>
                <a:tc>
                  <a:txBody>
                    <a:bodyPr/>
                    <a:lstStyle/>
                    <a:p>
                      <a:r>
                        <a:rPr lang="en-IN" dirty="0"/>
                        <a:t>40.34 </a:t>
                      </a:r>
                    </a:p>
                  </a:txBody>
                  <a:tcPr anchor="ctr">
                    <a:lnL>
                      <a:noFill/>
                    </a:lnL>
                    <a:lnR>
                      <a:noFill/>
                    </a:lnR>
                    <a:lnT>
                      <a:noFill/>
                    </a:lnT>
                    <a:lnB>
                      <a:noFill/>
                    </a:lnB>
                  </a:tcPr>
                </a:tc>
                <a:extLst>
                  <a:ext uri="{0D108BD9-81ED-4DB2-BD59-A6C34878D82A}">
                    <a16:rowId xmlns:a16="http://schemas.microsoft.com/office/drawing/2014/main" val="2614564946"/>
                  </a:ext>
                </a:extLst>
              </a:tr>
              <a:tr h="382169">
                <a:tc>
                  <a:txBody>
                    <a:bodyPr/>
                    <a:lstStyle/>
                    <a:p>
                      <a:r>
                        <a:rPr lang="en-IN" dirty="0"/>
                        <a:t>Android </a:t>
                      </a:r>
                    </a:p>
                  </a:txBody>
                  <a:tcPr anchor="ctr">
                    <a:lnL>
                      <a:noFill/>
                    </a:lnL>
                    <a:lnR>
                      <a:noFill/>
                    </a:lnR>
                    <a:lnT>
                      <a:noFill/>
                    </a:lnT>
                    <a:lnB>
                      <a:noFill/>
                    </a:lnB>
                  </a:tcPr>
                </a:tc>
                <a:tc>
                  <a:txBody>
                    <a:bodyPr/>
                    <a:lstStyle/>
                    <a:p>
                      <a:r>
                        <a:rPr lang="en-IN"/>
                        <a:t>37.95 </a:t>
                      </a:r>
                    </a:p>
                  </a:txBody>
                  <a:tcPr anchor="ctr">
                    <a:lnL>
                      <a:noFill/>
                    </a:lnL>
                    <a:lnR>
                      <a:noFill/>
                    </a:lnR>
                    <a:lnT>
                      <a:noFill/>
                    </a:lnT>
                    <a:lnB>
                      <a:noFill/>
                    </a:lnB>
                  </a:tcPr>
                </a:tc>
                <a:extLst>
                  <a:ext uri="{0D108BD9-81ED-4DB2-BD59-A6C34878D82A}">
                    <a16:rowId xmlns:a16="http://schemas.microsoft.com/office/drawing/2014/main" val="1752606394"/>
                  </a:ext>
                </a:extLst>
              </a:tr>
              <a:tr h="382169">
                <a:tc>
                  <a:txBody>
                    <a:bodyPr/>
                    <a:lstStyle/>
                    <a:p>
                      <a:r>
                        <a:rPr lang="en-IN"/>
                        <a:t>iOS </a:t>
                      </a:r>
                    </a:p>
                  </a:txBody>
                  <a:tcPr anchor="ctr">
                    <a:lnL>
                      <a:noFill/>
                    </a:lnL>
                    <a:lnR>
                      <a:noFill/>
                    </a:lnR>
                    <a:lnT>
                      <a:noFill/>
                    </a:lnT>
                    <a:lnB>
                      <a:noFill/>
                    </a:lnB>
                  </a:tcPr>
                </a:tc>
                <a:tc>
                  <a:txBody>
                    <a:bodyPr/>
                    <a:lstStyle/>
                    <a:p>
                      <a:r>
                        <a:rPr lang="en-IN"/>
                        <a:t>15.44 </a:t>
                      </a:r>
                    </a:p>
                  </a:txBody>
                  <a:tcPr anchor="ctr">
                    <a:lnL>
                      <a:noFill/>
                    </a:lnL>
                    <a:lnR>
                      <a:noFill/>
                    </a:lnR>
                    <a:lnT>
                      <a:noFill/>
                    </a:lnT>
                    <a:lnB>
                      <a:noFill/>
                    </a:lnB>
                  </a:tcPr>
                </a:tc>
                <a:extLst>
                  <a:ext uri="{0D108BD9-81ED-4DB2-BD59-A6C34878D82A}">
                    <a16:rowId xmlns:a16="http://schemas.microsoft.com/office/drawing/2014/main" val="2976308397"/>
                  </a:ext>
                </a:extLst>
              </a:tr>
              <a:tr h="382169">
                <a:tc>
                  <a:txBody>
                    <a:bodyPr/>
                    <a:lstStyle/>
                    <a:p>
                      <a:r>
                        <a:rPr lang="en-IN"/>
                        <a:t>Mac OS </a:t>
                      </a:r>
                    </a:p>
                  </a:txBody>
                  <a:tcPr anchor="ctr">
                    <a:lnL>
                      <a:noFill/>
                    </a:lnL>
                    <a:lnR>
                      <a:noFill/>
                    </a:lnR>
                    <a:lnT>
                      <a:noFill/>
                    </a:lnT>
                    <a:lnB>
                      <a:noFill/>
                    </a:lnB>
                  </a:tcPr>
                </a:tc>
                <a:tc>
                  <a:txBody>
                    <a:bodyPr/>
                    <a:lstStyle/>
                    <a:p>
                      <a:r>
                        <a:rPr lang="en-IN"/>
                        <a:t>4.34 </a:t>
                      </a:r>
                    </a:p>
                  </a:txBody>
                  <a:tcPr anchor="ctr">
                    <a:lnL>
                      <a:noFill/>
                    </a:lnL>
                    <a:lnR>
                      <a:noFill/>
                    </a:lnR>
                    <a:lnT>
                      <a:noFill/>
                    </a:lnT>
                    <a:lnB>
                      <a:noFill/>
                    </a:lnB>
                  </a:tcPr>
                </a:tc>
                <a:extLst>
                  <a:ext uri="{0D108BD9-81ED-4DB2-BD59-A6C34878D82A}">
                    <a16:rowId xmlns:a16="http://schemas.microsoft.com/office/drawing/2014/main" val="2527387628"/>
                  </a:ext>
                </a:extLst>
              </a:tr>
              <a:tr h="382169">
                <a:tc>
                  <a:txBody>
                    <a:bodyPr/>
                    <a:lstStyle/>
                    <a:p>
                      <a:r>
                        <a:rPr lang="en-IN"/>
                        <a:t>Linux </a:t>
                      </a:r>
                    </a:p>
                  </a:txBody>
                  <a:tcPr anchor="ctr">
                    <a:lnL>
                      <a:noFill/>
                    </a:lnL>
                    <a:lnR>
                      <a:noFill/>
                    </a:lnR>
                    <a:lnT>
                      <a:noFill/>
                    </a:lnT>
                    <a:lnB>
                      <a:noFill/>
                    </a:lnB>
                  </a:tcPr>
                </a:tc>
                <a:tc>
                  <a:txBody>
                    <a:bodyPr/>
                    <a:lstStyle/>
                    <a:p>
                      <a:r>
                        <a:rPr lang="en-IN"/>
                        <a:t>0.95 </a:t>
                      </a:r>
                    </a:p>
                  </a:txBody>
                  <a:tcPr anchor="ctr">
                    <a:lnL>
                      <a:noFill/>
                    </a:lnL>
                    <a:lnR>
                      <a:noFill/>
                    </a:lnR>
                    <a:lnT>
                      <a:noFill/>
                    </a:lnT>
                    <a:lnB>
                      <a:noFill/>
                    </a:lnB>
                  </a:tcPr>
                </a:tc>
                <a:extLst>
                  <a:ext uri="{0D108BD9-81ED-4DB2-BD59-A6C34878D82A}">
                    <a16:rowId xmlns:a16="http://schemas.microsoft.com/office/drawing/2014/main" val="2690821391"/>
                  </a:ext>
                </a:extLst>
              </a:tr>
              <a:tr h="382169">
                <a:tc>
                  <a:txBody>
                    <a:bodyPr/>
                    <a:lstStyle/>
                    <a:p>
                      <a:r>
                        <a:rPr lang="en-IN"/>
                        <a:t>Chrome OS </a:t>
                      </a:r>
                    </a:p>
                  </a:txBody>
                  <a:tcPr anchor="ctr">
                    <a:lnL>
                      <a:noFill/>
                    </a:lnL>
                    <a:lnR>
                      <a:noFill/>
                    </a:lnR>
                    <a:lnT>
                      <a:noFill/>
                    </a:lnT>
                    <a:lnB>
                      <a:noFill/>
                    </a:lnB>
                  </a:tcPr>
                </a:tc>
                <a:tc>
                  <a:txBody>
                    <a:bodyPr/>
                    <a:lstStyle/>
                    <a:p>
                      <a:r>
                        <a:rPr lang="en-IN"/>
                        <a:t>0.14 </a:t>
                      </a:r>
                    </a:p>
                  </a:txBody>
                  <a:tcPr anchor="ctr">
                    <a:lnL>
                      <a:noFill/>
                    </a:lnL>
                    <a:lnR>
                      <a:noFill/>
                    </a:lnR>
                    <a:lnT>
                      <a:noFill/>
                    </a:lnT>
                    <a:lnB>
                      <a:noFill/>
                    </a:lnB>
                  </a:tcPr>
                </a:tc>
                <a:extLst>
                  <a:ext uri="{0D108BD9-81ED-4DB2-BD59-A6C34878D82A}">
                    <a16:rowId xmlns:a16="http://schemas.microsoft.com/office/drawing/2014/main" val="1596271930"/>
                  </a:ext>
                </a:extLst>
              </a:tr>
              <a:tr h="664396">
                <a:tc>
                  <a:txBody>
                    <a:bodyPr/>
                    <a:lstStyle/>
                    <a:p>
                      <a:r>
                        <a:rPr lang="en-IN"/>
                        <a:t>Windows Phone OS </a:t>
                      </a:r>
                    </a:p>
                  </a:txBody>
                  <a:tcPr anchor="ctr">
                    <a:lnL>
                      <a:noFill/>
                    </a:lnL>
                    <a:lnR>
                      <a:noFill/>
                    </a:lnR>
                    <a:lnT>
                      <a:noFill/>
                    </a:lnT>
                    <a:lnB>
                      <a:noFill/>
                    </a:lnB>
                  </a:tcPr>
                </a:tc>
                <a:tc>
                  <a:txBody>
                    <a:bodyPr/>
                    <a:lstStyle/>
                    <a:p>
                      <a:r>
                        <a:rPr lang="en-IN" dirty="0"/>
                        <a:t>0.06 </a:t>
                      </a:r>
                    </a:p>
                  </a:txBody>
                  <a:tcPr anchor="ctr">
                    <a:lnL>
                      <a:noFill/>
                    </a:lnL>
                    <a:lnR>
                      <a:noFill/>
                    </a:lnR>
                    <a:lnT>
                      <a:noFill/>
                    </a:lnT>
                    <a:lnB>
                      <a:noFill/>
                    </a:lnB>
                  </a:tcPr>
                </a:tc>
                <a:extLst>
                  <a:ext uri="{0D108BD9-81ED-4DB2-BD59-A6C34878D82A}">
                    <a16:rowId xmlns:a16="http://schemas.microsoft.com/office/drawing/2014/main" val="1150317114"/>
                  </a:ext>
                </a:extLst>
              </a:tr>
            </a:tbl>
          </a:graphicData>
        </a:graphic>
      </p:graphicFrame>
      <p:pic>
        <p:nvPicPr>
          <p:cNvPr id="7" name="Picture 6">
            <a:extLst>
              <a:ext uri="{FF2B5EF4-FFF2-40B4-BE49-F238E27FC236}">
                <a16:creationId xmlns:a16="http://schemas.microsoft.com/office/drawing/2014/main" id="{93BE43E4-5C3A-4813-B7ED-2EBA4C7BE6F7}"/>
              </a:ext>
            </a:extLst>
          </p:cNvPr>
          <p:cNvPicPr>
            <a:picLocks noChangeAspect="1"/>
          </p:cNvPicPr>
          <p:nvPr/>
        </p:nvPicPr>
        <p:blipFill>
          <a:blip r:embed="rId2"/>
          <a:stretch>
            <a:fillRect/>
          </a:stretch>
        </p:blipFill>
        <p:spPr>
          <a:xfrm>
            <a:off x="5635657" y="2410455"/>
            <a:ext cx="5486400" cy="3200400"/>
          </a:xfrm>
          <a:prstGeom prst="rect">
            <a:avLst/>
          </a:prstGeom>
        </p:spPr>
      </p:pic>
    </p:spTree>
    <p:extLst>
      <p:ext uri="{BB962C8B-B14F-4D97-AF65-F5344CB8AC3E}">
        <p14:creationId xmlns:p14="http://schemas.microsoft.com/office/powerpoint/2010/main" val="347029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3FE7-A9AD-4344-BC32-12797DF9E8A5}"/>
              </a:ext>
            </a:extLst>
          </p:cNvPr>
          <p:cNvSpPr>
            <a:spLocks noGrp="1"/>
          </p:cNvSpPr>
          <p:nvPr>
            <p:ph type="title"/>
          </p:nvPr>
        </p:nvSpPr>
        <p:spPr/>
        <p:txBody>
          <a:bodyPr/>
          <a:lstStyle/>
          <a:p>
            <a:pPr algn="ctr"/>
            <a:r>
              <a:rPr lang="en-IN" b="1" cap="none" dirty="0"/>
              <a:t>Windows 10 Security </a:t>
            </a:r>
            <a:r>
              <a:rPr lang="en-IN" b="1" cap="none" dirty="0" smtClean="0"/>
              <a:t>Flaws</a:t>
            </a:r>
            <a:r>
              <a:rPr lang="en-IN" b="1" dirty="0"/>
              <a:t/>
            </a:r>
            <a:br>
              <a:rPr lang="en-IN" b="1" dirty="0"/>
            </a:br>
            <a:endParaRPr lang="en-IN" dirty="0"/>
          </a:p>
        </p:txBody>
      </p:sp>
      <p:sp>
        <p:nvSpPr>
          <p:cNvPr id="3" name="Content Placeholder 2">
            <a:extLst>
              <a:ext uri="{FF2B5EF4-FFF2-40B4-BE49-F238E27FC236}">
                <a16:creationId xmlns:a16="http://schemas.microsoft.com/office/drawing/2014/main" id="{F7C719F0-E4EE-4236-943A-8EB03047D09B}"/>
              </a:ext>
            </a:extLst>
          </p:cNvPr>
          <p:cNvSpPr>
            <a:spLocks noGrp="1"/>
          </p:cNvSpPr>
          <p:nvPr>
            <p:ph idx="1"/>
          </p:nvPr>
        </p:nvSpPr>
        <p:spPr/>
        <p:txBody>
          <a:bodyPr/>
          <a:lstStyle/>
          <a:p>
            <a:r>
              <a:rPr lang="en-US" dirty="0"/>
              <a:t>SMB v1 vulnerability could allow a remote attacker to take control of an affected system</a:t>
            </a:r>
          </a:p>
          <a:p>
            <a:r>
              <a:rPr lang="en-IN" dirty="0"/>
              <a:t>Remote Desktop Services Remote Code Execution Vulnerability (CVE-2019-0708)</a:t>
            </a:r>
          </a:p>
        </p:txBody>
      </p:sp>
    </p:spTree>
    <p:extLst>
      <p:ext uri="{BB962C8B-B14F-4D97-AF65-F5344CB8AC3E}">
        <p14:creationId xmlns:p14="http://schemas.microsoft.com/office/powerpoint/2010/main" val="108420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3D71-7FCA-4A3B-B611-DEC0E92B25A6}"/>
              </a:ext>
            </a:extLst>
          </p:cNvPr>
          <p:cNvSpPr>
            <a:spLocks noGrp="1"/>
          </p:cNvSpPr>
          <p:nvPr>
            <p:ph type="title"/>
          </p:nvPr>
        </p:nvSpPr>
        <p:spPr/>
        <p:txBody>
          <a:bodyPr>
            <a:normAutofit fontScale="90000"/>
          </a:bodyPr>
          <a:lstStyle/>
          <a:p>
            <a:r>
              <a:rPr lang="en-US" b="1" cap="none" dirty="0"/>
              <a:t>Disable SMB </a:t>
            </a:r>
            <a:r>
              <a:rPr lang="en-US" b="1" cap="none" dirty="0" smtClean="0"/>
              <a:t>on </a:t>
            </a:r>
            <a:r>
              <a:rPr lang="en-US" b="1" cap="none" dirty="0"/>
              <a:t>Windows 8.1 And Windows 10: </a:t>
            </a:r>
            <a:r>
              <a:rPr lang="en-US" b="1" cap="none" dirty="0" err="1"/>
              <a:t>Powershell</a:t>
            </a:r>
            <a:r>
              <a:rPr lang="en-US" b="1" cap="none" dirty="0"/>
              <a:t> Method (</a:t>
            </a:r>
            <a:r>
              <a:rPr lang="en-IN" cap="none" dirty="0"/>
              <a:t>as administrator</a:t>
            </a:r>
            <a:r>
              <a:rPr lang="en-US" b="1" cap="none" dirty="0"/>
              <a:t>)</a:t>
            </a:r>
            <a:r>
              <a:rPr lang="en-US" b="1" dirty="0"/>
              <a:t/>
            </a:r>
            <a:br>
              <a:rPr lang="en-US" b="1" dirty="0"/>
            </a:br>
            <a:endParaRPr lang="en-IN" dirty="0"/>
          </a:p>
        </p:txBody>
      </p:sp>
      <p:sp>
        <p:nvSpPr>
          <p:cNvPr id="3" name="Content Placeholder 2">
            <a:extLst>
              <a:ext uri="{FF2B5EF4-FFF2-40B4-BE49-F238E27FC236}">
                <a16:creationId xmlns:a16="http://schemas.microsoft.com/office/drawing/2014/main" id="{2F002AEB-BED3-4216-9495-77456AC346D4}"/>
              </a:ext>
            </a:extLst>
          </p:cNvPr>
          <p:cNvSpPr>
            <a:spLocks noGrp="1"/>
          </p:cNvSpPr>
          <p:nvPr>
            <p:ph idx="1"/>
          </p:nvPr>
        </p:nvSpPr>
        <p:spPr/>
        <p:txBody>
          <a:bodyPr>
            <a:normAutofit fontScale="85000" lnSpcReduction="20000"/>
          </a:bodyPr>
          <a:lstStyle/>
          <a:p>
            <a:pPr marL="0" indent="0">
              <a:buNone/>
            </a:pPr>
            <a:r>
              <a:rPr lang="en-IN" dirty="0">
                <a:solidFill>
                  <a:srgbClr val="FF0000"/>
                </a:solidFill>
              </a:rPr>
              <a:t>To </a:t>
            </a:r>
            <a:r>
              <a:rPr lang="en-IN" dirty="0" smtClean="0">
                <a:solidFill>
                  <a:srgbClr val="FF0000"/>
                </a:solidFill>
              </a:rPr>
              <a:t>check whether </a:t>
            </a:r>
            <a:r>
              <a:rPr lang="en-IN" dirty="0">
                <a:solidFill>
                  <a:srgbClr val="FF0000"/>
                </a:solidFill>
              </a:rPr>
              <a:t>SMB v1 </a:t>
            </a:r>
            <a:r>
              <a:rPr lang="en-IN" dirty="0" smtClean="0">
                <a:solidFill>
                  <a:srgbClr val="FF0000"/>
                </a:solidFill>
              </a:rPr>
              <a:t>Protocol is active on your machine</a:t>
            </a:r>
            <a:endParaRPr lang="en-IN" dirty="0">
              <a:solidFill>
                <a:srgbClr val="FF0000"/>
              </a:solidFill>
            </a:endParaRPr>
          </a:p>
          <a:p>
            <a:r>
              <a:rPr lang="en-IN" dirty="0"/>
              <a:t>Get-</a:t>
            </a:r>
            <a:r>
              <a:rPr lang="en-IN" dirty="0" err="1"/>
              <a:t>WindowsOptionalFeature</a:t>
            </a:r>
            <a:r>
              <a:rPr lang="en-IN" dirty="0"/>
              <a:t> -Online -</a:t>
            </a:r>
            <a:r>
              <a:rPr lang="en-IN" dirty="0" err="1"/>
              <a:t>FeatureName</a:t>
            </a:r>
            <a:r>
              <a:rPr lang="en-IN" dirty="0"/>
              <a:t> SMB1Protocol</a:t>
            </a:r>
          </a:p>
          <a:p>
            <a:pPr marL="0" indent="0">
              <a:buNone/>
            </a:pPr>
            <a:r>
              <a:rPr lang="en-IN" dirty="0" smtClean="0">
                <a:solidFill>
                  <a:srgbClr val="FF0000"/>
                </a:solidFill>
              </a:rPr>
              <a:t>To disable </a:t>
            </a:r>
            <a:r>
              <a:rPr lang="en-IN" dirty="0">
                <a:solidFill>
                  <a:srgbClr val="FF0000"/>
                </a:solidFill>
              </a:rPr>
              <a:t>SMB v1 </a:t>
            </a:r>
            <a:r>
              <a:rPr lang="en-IN" dirty="0" smtClean="0">
                <a:solidFill>
                  <a:srgbClr val="FF0000"/>
                </a:solidFill>
              </a:rPr>
              <a:t>Protocol on your machine</a:t>
            </a:r>
            <a:endParaRPr lang="en-IN" dirty="0">
              <a:solidFill>
                <a:srgbClr val="FF0000"/>
              </a:solidFill>
            </a:endParaRPr>
          </a:p>
          <a:p>
            <a:r>
              <a:rPr lang="en-IN" dirty="0" smtClean="0"/>
              <a:t>Disable-</a:t>
            </a:r>
            <a:r>
              <a:rPr lang="en-IN" dirty="0" err="1" smtClean="0"/>
              <a:t>WindowsOptionalFeature</a:t>
            </a:r>
            <a:r>
              <a:rPr lang="en-IN" dirty="0" smtClean="0"/>
              <a:t> </a:t>
            </a:r>
            <a:r>
              <a:rPr lang="en-IN" dirty="0"/>
              <a:t>-Online -</a:t>
            </a:r>
            <a:r>
              <a:rPr lang="en-IN" dirty="0" err="1"/>
              <a:t>FeatureName</a:t>
            </a:r>
            <a:r>
              <a:rPr lang="en-IN" dirty="0"/>
              <a:t> SMB1Protocol</a:t>
            </a:r>
          </a:p>
          <a:p>
            <a:endParaRPr lang="en-IN" dirty="0"/>
          </a:p>
          <a:p>
            <a:pPr marL="0" indent="0">
              <a:buNone/>
            </a:pPr>
            <a:r>
              <a:rPr lang="en-IN" dirty="0" smtClean="0">
                <a:solidFill>
                  <a:srgbClr val="FF0000"/>
                </a:solidFill>
              </a:rPr>
              <a:t>To check and disable SMB </a:t>
            </a:r>
            <a:r>
              <a:rPr lang="en-IN" dirty="0">
                <a:solidFill>
                  <a:srgbClr val="FF0000"/>
                </a:solidFill>
              </a:rPr>
              <a:t>v2/v3 Protocol</a:t>
            </a:r>
          </a:p>
          <a:p>
            <a:r>
              <a:rPr lang="en-IN" dirty="0" smtClean="0">
                <a:solidFill>
                  <a:srgbClr val="FF0000"/>
                </a:solidFill>
              </a:rPr>
              <a:t>To check—</a:t>
            </a:r>
            <a:r>
              <a:rPr lang="en-IN" dirty="0">
                <a:solidFill>
                  <a:srgbClr val="FF0000"/>
                </a:solidFill>
              </a:rPr>
              <a:t> </a:t>
            </a:r>
            <a:r>
              <a:rPr lang="en-IN" dirty="0" smtClean="0"/>
              <a:t>Get-</a:t>
            </a:r>
            <a:r>
              <a:rPr lang="en-IN" dirty="0" err="1" smtClean="0"/>
              <a:t>SmbServerConfiguration</a:t>
            </a:r>
            <a:r>
              <a:rPr lang="en-IN" dirty="0" smtClean="0"/>
              <a:t> </a:t>
            </a:r>
            <a:r>
              <a:rPr lang="en-IN" dirty="0"/>
              <a:t>| Select EnableSMB2Protocol</a:t>
            </a:r>
          </a:p>
          <a:p>
            <a:r>
              <a:rPr lang="en-IN" dirty="0" smtClean="0">
                <a:solidFill>
                  <a:srgbClr val="FF0000"/>
                </a:solidFill>
              </a:rPr>
              <a:t>To disable—</a:t>
            </a:r>
            <a:r>
              <a:rPr lang="en-IN" dirty="0"/>
              <a:t> </a:t>
            </a:r>
            <a:r>
              <a:rPr lang="en-IN" dirty="0" smtClean="0"/>
              <a:t>Set-</a:t>
            </a:r>
            <a:r>
              <a:rPr lang="en-IN" dirty="0" err="1" smtClean="0"/>
              <a:t>SmbServerConfiguration</a:t>
            </a:r>
            <a:r>
              <a:rPr lang="en-IN" dirty="0" smtClean="0"/>
              <a:t> </a:t>
            </a:r>
            <a:r>
              <a:rPr lang="en-IN" dirty="0"/>
              <a:t>-EnableSMB2Protocol $false</a:t>
            </a:r>
          </a:p>
        </p:txBody>
      </p:sp>
    </p:spTree>
    <p:extLst>
      <p:ext uri="{BB962C8B-B14F-4D97-AF65-F5344CB8AC3E}">
        <p14:creationId xmlns:p14="http://schemas.microsoft.com/office/powerpoint/2010/main" val="58841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75C5-6C85-4A3E-A949-FB1FDC1E5A6B}"/>
              </a:ext>
            </a:extLst>
          </p:cNvPr>
          <p:cNvSpPr>
            <a:spLocks noGrp="1"/>
          </p:cNvSpPr>
          <p:nvPr>
            <p:ph type="title"/>
          </p:nvPr>
        </p:nvSpPr>
        <p:spPr/>
        <p:txBody>
          <a:bodyPr/>
          <a:lstStyle/>
          <a:p>
            <a:r>
              <a:rPr lang="en-US" b="1" cap="none" dirty="0" smtClean="0"/>
              <a:t>Disabling </a:t>
            </a:r>
            <a:r>
              <a:rPr lang="en-US" b="1" cap="none" dirty="0"/>
              <a:t>SMB On Windows 8.1 And Windows 10: Windows Features Method</a:t>
            </a:r>
            <a:endParaRPr lang="en-IN" dirty="0"/>
          </a:p>
        </p:txBody>
      </p:sp>
      <p:pic>
        <p:nvPicPr>
          <p:cNvPr id="5" name="Content Placeholder 4">
            <a:extLst>
              <a:ext uri="{FF2B5EF4-FFF2-40B4-BE49-F238E27FC236}">
                <a16:creationId xmlns:a16="http://schemas.microsoft.com/office/drawing/2014/main" id="{2AD9164D-F395-4BF6-93E6-76800FC1000D}"/>
              </a:ext>
            </a:extLst>
          </p:cNvPr>
          <p:cNvPicPr>
            <a:picLocks noGrp="1" noChangeAspect="1"/>
          </p:cNvPicPr>
          <p:nvPr>
            <p:ph idx="1"/>
          </p:nvPr>
        </p:nvPicPr>
        <p:blipFill>
          <a:blip r:embed="rId2"/>
          <a:stretch>
            <a:fillRect/>
          </a:stretch>
        </p:blipFill>
        <p:spPr>
          <a:xfrm>
            <a:off x="7286336" y="2611337"/>
            <a:ext cx="3933825" cy="3200400"/>
          </a:xfrm>
        </p:spPr>
      </p:pic>
      <p:sp>
        <p:nvSpPr>
          <p:cNvPr id="3" name="TextBox 2"/>
          <p:cNvSpPr txBox="1"/>
          <p:nvPr/>
        </p:nvSpPr>
        <p:spPr>
          <a:xfrm>
            <a:off x="1521229" y="2701636"/>
            <a:ext cx="5212080" cy="2862322"/>
          </a:xfrm>
          <a:prstGeom prst="rect">
            <a:avLst/>
          </a:prstGeom>
          <a:noFill/>
        </p:spPr>
        <p:txBody>
          <a:bodyPr wrap="square" rtlCol="0">
            <a:spAutoFit/>
          </a:bodyPr>
          <a:lstStyle/>
          <a:p>
            <a:pPr marL="285750" indent="-285750">
              <a:buFont typeface="Arial" panose="020B0604020202020204" pitchFamily="34" charset="0"/>
              <a:buChar char="•"/>
            </a:pPr>
            <a:r>
              <a:rPr lang="en-IN" dirty="0" smtClean="0"/>
              <a:t>Go to the “Control Panel”</a:t>
            </a:r>
          </a:p>
          <a:p>
            <a:pPr marL="285750" indent="-285750">
              <a:buFont typeface="Arial" panose="020B0604020202020204" pitchFamily="34" charset="0"/>
              <a:buChar char="•"/>
            </a:pPr>
            <a:r>
              <a:rPr lang="en-IN" dirty="0" smtClean="0"/>
              <a:t>Select “Programs”</a:t>
            </a:r>
          </a:p>
          <a:p>
            <a:pPr marL="285750" indent="-285750">
              <a:buFont typeface="Arial" panose="020B0604020202020204" pitchFamily="34" charset="0"/>
              <a:buChar char="•"/>
            </a:pPr>
            <a:r>
              <a:rPr lang="en-IN" dirty="0" smtClean="0"/>
              <a:t>Select “Programs and Features”</a:t>
            </a:r>
          </a:p>
          <a:p>
            <a:pPr marL="285750" indent="-285750">
              <a:buFont typeface="Arial" panose="020B0604020202020204" pitchFamily="34" charset="0"/>
              <a:buChar char="•"/>
            </a:pPr>
            <a:r>
              <a:rPr lang="en-IN" dirty="0" smtClean="0"/>
              <a:t>Click on “Turn Windows features on or off” </a:t>
            </a:r>
            <a:r>
              <a:rPr lang="en-IN" dirty="0"/>
              <a:t>o</a:t>
            </a:r>
            <a:r>
              <a:rPr lang="en-IN" dirty="0" smtClean="0"/>
              <a:t>n the left panel</a:t>
            </a:r>
          </a:p>
          <a:p>
            <a:pPr marL="285750" indent="-285750">
              <a:buFont typeface="Arial" panose="020B0604020202020204" pitchFamily="34" charset="0"/>
              <a:buChar char="•"/>
            </a:pPr>
            <a:r>
              <a:rPr lang="en-IN" dirty="0" smtClean="0"/>
              <a:t>“Windows features” window will appear</a:t>
            </a:r>
          </a:p>
          <a:p>
            <a:pPr marL="285750" indent="-285750">
              <a:buFont typeface="Arial" panose="020B0604020202020204" pitchFamily="34" charset="0"/>
              <a:buChar char="•"/>
            </a:pPr>
            <a:r>
              <a:rPr lang="en-IN" dirty="0" smtClean="0"/>
              <a:t>Scroll down and uncheck both “SMB 1.0/CIFS File Sharing Support” &amp; “SMB Direct”</a:t>
            </a:r>
          </a:p>
          <a:p>
            <a:pPr marL="285750" indent="-285750">
              <a:buFont typeface="Arial" panose="020B0604020202020204" pitchFamily="34" charset="0"/>
              <a:buChar char="•"/>
            </a:pPr>
            <a:r>
              <a:rPr lang="en-IN" dirty="0" smtClean="0"/>
              <a:t>Click “Ok”</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2861576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{BA8E9CEC-25B9-4C8E-A776-D4485860FB35}tf04033919</Template>
  <TotalTime>992</TotalTime>
  <Words>767</Words>
  <Application>Microsoft Office PowerPoint</Application>
  <PresentationFormat>Widescreen</PresentationFormat>
  <Paragraphs>100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Brush Script MT</vt:lpstr>
      <vt:lpstr>Calibri</vt:lpstr>
      <vt:lpstr>Trebuchet MS</vt:lpstr>
      <vt:lpstr>Tw Cen MT</vt:lpstr>
      <vt:lpstr>Circuit</vt:lpstr>
      <vt:lpstr>Cyber Security Centre of Excellence Department of Information Technology &amp; Electronics, Government of West Bengal </vt:lpstr>
      <vt:lpstr>Operating Systems Security flaws and how to patch</vt:lpstr>
      <vt:lpstr>Operating system </vt:lpstr>
      <vt:lpstr>Types of Operating system</vt:lpstr>
      <vt:lpstr>How to Secure your PC after a Fresh Windows Installation</vt:lpstr>
      <vt:lpstr>list of Operating Systems</vt:lpstr>
      <vt:lpstr>Windows 10 Security Flaws </vt:lpstr>
      <vt:lpstr>Disable SMB on Windows 8.1 And Windows 10: Powershell Method (as administrator) </vt:lpstr>
      <vt:lpstr>Disabling SMB On Windows 8.1 And Windows 10: Windows Features Method</vt:lpstr>
      <vt:lpstr>Disabling Remote Access in Windows 10</vt:lpstr>
      <vt:lpstr>How to identify, prevent and remove rootkits in Windows 10 </vt:lpstr>
      <vt:lpstr>How to remove rootkit malware</vt:lpstr>
      <vt:lpstr>Firmware rootkits require a different approach </vt:lpstr>
      <vt:lpstr>Block Porn on Popular Devices Using DNS https://cleanbrowsing.org/ip-address</vt:lpstr>
      <vt:lpstr>Clean Browsing Family Filter IP Addresses</vt:lpstr>
      <vt:lpstr>Clean Browsing Adult Filter IP Addresses</vt:lpstr>
      <vt:lpstr>Clean Browsing Security Filter IP Addresses</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Windows 10 Privacy Settings You Should Check</vt:lpstr>
      <vt:lpstr>For more tips and Advisories visit https://cscoe.itewb.gov.in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Centre of Excellence Department of Information Technology &amp; Electronics, Government of West Bengal</dc:title>
  <dc:creator>Aishiki</dc:creator>
  <cp:lastModifiedBy>Palash</cp:lastModifiedBy>
  <cp:revision>80</cp:revision>
  <dcterms:created xsi:type="dcterms:W3CDTF">2020-03-14T06:51:42Z</dcterms:created>
  <dcterms:modified xsi:type="dcterms:W3CDTF">2020-03-20T09:22:52Z</dcterms:modified>
</cp:coreProperties>
</file>