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35"/>
  </p:notesMasterIdLst>
  <p:sldIdLst>
    <p:sldId id="256" r:id="rId2"/>
    <p:sldId id="258" r:id="rId3"/>
    <p:sldId id="271" r:id="rId4"/>
    <p:sldId id="285" r:id="rId5"/>
    <p:sldId id="274" r:id="rId6"/>
    <p:sldId id="273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7" r:id="rId17"/>
    <p:sldId id="288" r:id="rId18"/>
    <p:sldId id="289" r:id="rId19"/>
    <p:sldId id="290" r:id="rId20"/>
    <p:sldId id="291" r:id="rId21"/>
    <p:sldId id="292" r:id="rId22"/>
    <p:sldId id="272" r:id="rId23"/>
    <p:sldId id="294" r:id="rId24"/>
    <p:sldId id="295" r:id="rId25"/>
    <p:sldId id="299" r:id="rId26"/>
    <p:sldId id="296" r:id="rId27"/>
    <p:sldId id="301" r:id="rId28"/>
    <p:sldId id="298" r:id="rId29"/>
    <p:sldId id="297" r:id="rId30"/>
    <p:sldId id="302" r:id="rId31"/>
    <p:sldId id="303" r:id="rId32"/>
    <p:sldId id="263" r:id="rId33"/>
    <p:sldId id="27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DC0B0-9115-4DB5-9DD0-174EFFC9039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DE573C13-CD61-41C2-A00B-50E3D3A47845}">
      <dgm:prSet/>
      <dgm:spPr/>
      <dgm:t>
        <a:bodyPr/>
        <a:lstStyle/>
        <a:p>
          <a:pPr rtl="0"/>
          <a:r>
            <a:rPr lang="en-US" b="1" dirty="0" err="1" smtClean="0"/>
            <a:t>Shri</a:t>
          </a:r>
          <a:r>
            <a:rPr lang="en-US" b="1" dirty="0" smtClean="0"/>
            <a:t> Kausik </a:t>
          </a:r>
          <a:r>
            <a:rPr lang="en-US" b="1" dirty="0" err="1" smtClean="0"/>
            <a:t>Halder</a:t>
          </a:r>
          <a:r>
            <a:rPr lang="en-US" b="1" dirty="0" smtClean="0"/>
            <a:t>, CS-</a:t>
          </a:r>
          <a:r>
            <a:rPr lang="en-US" b="1" dirty="0" err="1" smtClean="0"/>
            <a:t>CoE</a:t>
          </a:r>
          <a:endParaRPr lang="en-US" b="1" dirty="0"/>
        </a:p>
      </dgm:t>
    </dgm:pt>
    <dgm:pt modelId="{87094169-50B0-48BE-B853-68C8E9A2931A}" type="parTrans" cxnId="{50991F63-8104-461E-94B3-A53BE775BBB1}">
      <dgm:prSet/>
      <dgm:spPr/>
      <dgm:t>
        <a:bodyPr/>
        <a:lstStyle/>
        <a:p>
          <a:endParaRPr lang="en-IN"/>
        </a:p>
      </dgm:t>
    </dgm:pt>
    <dgm:pt modelId="{6626970E-88F3-4522-8C5F-06499D121D69}" type="sibTrans" cxnId="{50991F63-8104-461E-94B3-A53BE775BBB1}">
      <dgm:prSet/>
      <dgm:spPr/>
      <dgm:t>
        <a:bodyPr/>
        <a:lstStyle/>
        <a:p>
          <a:endParaRPr lang="en-IN"/>
        </a:p>
      </dgm:t>
    </dgm:pt>
    <dgm:pt modelId="{6B3D5B90-13C4-4118-8007-F479AF898C3E}">
      <dgm:prSet/>
      <dgm:spPr/>
      <dgm:t>
        <a:bodyPr/>
        <a:lstStyle/>
        <a:p>
          <a:pPr rtl="0"/>
          <a:r>
            <a:rPr lang="en-US" b="1" dirty="0" err="1" smtClean="0"/>
            <a:t>Shri</a:t>
          </a:r>
          <a:r>
            <a:rPr lang="en-US" b="1" dirty="0" smtClean="0"/>
            <a:t> </a:t>
          </a:r>
          <a:r>
            <a:rPr lang="en-US" b="1" dirty="0" err="1" smtClean="0"/>
            <a:t>Palash</a:t>
          </a:r>
          <a:r>
            <a:rPr lang="en-US" b="1" dirty="0" smtClean="0"/>
            <a:t> Kumar </a:t>
          </a:r>
          <a:r>
            <a:rPr lang="en-US" b="1" dirty="0" err="1" smtClean="0"/>
            <a:t>Dutta</a:t>
          </a:r>
          <a:r>
            <a:rPr lang="en-US" b="1" dirty="0" smtClean="0"/>
            <a:t> , CS-</a:t>
          </a:r>
          <a:r>
            <a:rPr lang="en-US" b="1" dirty="0" err="1" smtClean="0"/>
            <a:t>CoE</a:t>
          </a:r>
          <a:endParaRPr lang="en-US" b="1" dirty="0"/>
        </a:p>
      </dgm:t>
    </dgm:pt>
    <dgm:pt modelId="{6ACEB239-0674-483B-B9AB-30746509AE60}" type="parTrans" cxnId="{4E15D1B6-5F9D-4932-B619-54E7484C52EA}">
      <dgm:prSet/>
      <dgm:spPr/>
      <dgm:t>
        <a:bodyPr/>
        <a:lstStyle/>
        <a:p>
          <a:endParaRPr lang="en-IN"/>
        </a:p>
      </dgm:t>
    </dgm:pt>
    <dgm:pt modelId="{94EBF06F-825F-4BCB-8116-2C3A35DB5A3E}" type="sibTrans" cxnId="{4E15D1B6-5F9D-4932-B619-54E7484C52EA}">
      <dgm:prSet/>
      <dgm:spPr/>
      <dgm:t>
        <a:bodyPr/>
        <a:lstStyle/>
        <a:p>
          <a:endParaRPr lang="en-IN"/>
        </a:p>
      </dgm:t>
    </dgm:pt>
    <dgm:pt modelId="{B9B6C5ED-0A33-4A4F-9636-B4A282A6A494}">
      <dgm:prSet/>
      <dgm:spPr/>
      <dgm:t>
        <a:bodyPr/>
        <a:lstStyle/>
        <a:p>
          <a:pPr rtl="0"/>
          <a:r>
            <a:rPr lang="en-US" b="1" dirty="0" err="1" smtClean="0"/>
            <a:t>Shri</a:t>
          </a:r>
          <a:r>
            <a:rPr lang="en-US" b="1" dirty="0" smtClean="0"/>
            <a:t> </a:t>
          </a:r>
          <a:r>
            <a:rPr lang="en-US" b="1" dirty="0" err="1" smtClean="0"/>
            <a:t>Sayantan</a:t>
          </a:r>
          <a:r>
            <a:rPr lang="en-US" b="1" dirty="0" smtClean="0"/>
            <a:t> </a:t>
          </a:r>
          <a:r>
            <a:rPr lang="en-US" b="1" dirty="0" err="1" smtClean="0"/>
            <a:t>Shome</a:t>
          </a:r>
          <a:r>
            <a:rPr lang="en-US" b="1" dirty="0" smtClean="0"/>
            <a:t>, CS-</a:t>
          </a:r>
          <a:r>
            <a:rPr lang="en-US" b="1" dirty="0" err="1" smtClean="0"/>
            <a:t>CoE</a:t>
          </a:r>
          <a:endParaRPr lang="en-IN" b="1" dirty="0"/>
        </a:p>
      </dgm:t>
    </dgm:pt>
    <dgm:pt modelId="{BDC41EF0-E793-4717-889D-2E5E4F2306F4}" type="parTrans" cxnId="{97FE8EAC-1A2C-4510-B608-E89024D00443}">
      <dgm:prSet/>
      <dgm:spPr/>
      <dgm:t>
        <a:bodyPr/>
        <a:lstStyle/>
        <a:p>
          <a:endParaRPr lang="en-IN"/>
        </a:p>
      </dgm:t>
    </dgm:pt>
    <dgm:pt modelId="{6F7559EB-E6C5-4145-BB3C-6DBE68E47AB4}" type="sibTrans" cxnId="{97FE8EAC-1A2C-4510-B608-E89024D00443}">
      <dgm:prSet/>
      <dgm:spPr/>
      <dgm:t>
        <a:bodyPr/>
        <a:lstStyle/>
        <a:p>
          <a:endParaRPr lang="en-IN"/>
        </a:p>
      </dgm:t>
    </dgm:pt>
    <dgm:pt modelId="{6DD0EBB9-2D15-4651-B0AA-0308D24E4692}" type="pres">
      <dgm:prSet presAssocID="{2A9DC0B0-9115-4DB5-9DD0-174EFFC903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1CD79C-E97A-4369-97B9-2CAAC91910E9}" type="pres">
      <dgm:prSet presAssocID="{DE573C13-CD61-41C2-A00B-50E3D3A4784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5F7338-5247-4940-8D98-D09510430779}" type="pres">
      <dgm:prSet presAssocID="{6626970E-88F3-4522-8C5F-06499D121D69}" presName="spacer" presStyleCnt="0"/>
      <dgm:spPr/>
    </dgm:pt>
    <dgm:pt modelId="{9AADB621-7911-4BEF-A90C-0FB4043B5FD6}" type="pres">
      <dgm:prSet presAssocID="{6B3D5B90-13C4-4118-8007-F479AF898C3E}" presName="parentText" presStyleLbl="node1" presStyleIdx="1" presStyleCnt="3" custLinFactNeighborX="971" custLinFactNeighborY="-122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16AA88-2546-4AAD-AF1A-8AB1C9F8D388}" type="pres">
      <dgm:prSet presAssocID="{94EBF06F-825F-4BCB-8116-2C3A35DB5A3E}" presName="spacer" presStyleCnt="0"/>
      <dgm:spPr/>
    </dgm:pt>
    <dgm:pt modelId="{1512E46A-7E88-484B-BB38-A5DCE59B89FF}" type="pres">
      <dgm:prSet presAssocID="{B9B6C5ED-0A33-4A4F-9636-B4A282A6A49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0991F63-8104-461E-94B3-A53BE775BBB1}" srcId="{2A9DC0B0-9115-4DB5-9DD0-174EFFC90399}" destId="{DE573C13-CD61-41C2-A00B-50E3D3A47845}" srcOrd="0" destOrd="0" parTransId="{87094169-50B0-48BE-B853-68C8E9A2931A}" sibTransId="{6626970E-88F3-4522-8C5F-06499D121D69}"/>
    <dgm:cxn modelId="{4E15D1B6-5F9D-4932-B619-54E7484C52EA}" srcId="{2A9DC0B0-9115-4DB5-9DD0-174EFFC90399}" destId="{6B3D5B90-13C4-4118-8007-F479AF898C3E}" srcOrd="1" destOrd="0" parTransId="{6ACEB239-0674-483B-B9AB-30746509AE60}" sibTransId="{94EBF06F-825F-4BCB-8116-2C3A35DB5A3E}"/>
    <dgm:cxn modelId="{6C582EC4-AE34-4EBF-8AEB-E792F991A6BC}" type="presOf" srcId="{DE573C13-CD61-41C2-A00B-50E3D3A47845}" destId="{E61CD79C-E97A-4369-97B9-2CAAC91910E9}" srcOrd="0" destOrd="0" presId="urn:microsoft.com/office/officeart/2005/8/layout/vList2"/>
    <dgm:cxn modelId="{D8EFCE58-66D5-4C48-A483-B6F4FF76153E}" type="presOf" srcId="{6B3D5B90-13C4-4118-8007-F479AF898C3E}" destId="{9AADB621-7911-4BEF-A90C-0FB4043B5FD6}" srcOrd="0" destOrd="0" presId="urn:microsoft.com/office/officeart/2005/8/layout/vList2"/>
    <dgm:cxn modelId="{97FE8EAC-1A2C-4510-B608-E89024D00443}" srcId="{2A9DC0B0-9115-4DB5-9DD0-174EFFC90399}" destId="{B9B6C5ED-0A33-4A4F-9636-B4A282A6A494}" srcOrd="2" destOrd="0" parTransId="{BDC41EF0-E793-4717-889D-2E5E4F2306F4}" sibTransId="{6F7559EB-E6C5-4145-BB3C-6DBE68E47AB4}"/>
    <dgm:cxn modelId="{B586B255-7F22-4744-B999-7C1917BAAC18}" type="presOf" srcId="{B9B6C5ED-0A33-4A4F-9636-B4A282A6A494}" destId="{1512E46A-7E88-484B-BB38-A5DCE59B89FF}" srcOrd="0" destOrd="0" presId="urn:microsoft.com/office/officeart/2005/8/layout/vList2"/>
    <dgm:cxn modelId="{82AD9613-F2F6-419B-98D5-C1E99F81D03D}" type="presOf" srcId="{2A9DC0B0-9115-4DB5-9DD0-174EFFC90399}" destId="{6DD0EBB9-2D15-4651-B0AA-0308D24E4692}" srcOrd="0" destOrd="0" presId="urn:microsoft.com/office/officeart/2005/8/layout/vList2"/>
    <dgm:cxn modelId="{F2957781-986D-474F-80EC-11C0D82AEB67}" type="presParOf" srcId="{6DD0EBB9-2D15-4651-B0AA-0308D24E4692}" destId="{E61CD79C-E97A-4369-97B9-2CAAC91910E9}" srcOrd="0" destOrd="0" presId="urn:microsoft.com/office/officeart/2005/8/layout/vList2"/>
    <dgm:cxn modelId="{7691E622-A631-497E-A123-929523FB5866}" type="presParOf" srcId="{6DD0EBB9-2D15-4651-B0AA-0308D24E4692}" destId="{B35F7338-5247-4940-8D98-D09510430779}" srcOrd="1" destOrd="0" presId="urn:microsoft.com/office/officeart/2005/8/layout/vList2"/>
    <dgm:cxn modelId="{D4EF198D-85FB-46DF-949A-0DA9243F4D6B}" type="presParOf" srcId="{6DD0EBB9-2D15-4651-B0AA-0308D24E4692}" destId="{9AADB621-7911-4BEF-A90C-0FB4043B5FD6}" srcOrd="2" destOrd="0" presId="urn:microsoft.com/office/officeart/2005/8/layout/vList2"/>
    <dgm:cxn modelId="{08EC0C9B-A557-428E-B6DD-8CE4562FE07D}" type="presParOf" srcId="{6DD0EBB9-2D15-4651-B0AA-0308D24E4692}" destId="{3616AA88-2546-4AAD-AF1A-8AB1C9F8D388}" srcOrd="3" destOrd="0" presId="urn:microsoft.com/office/officeart/2005/8/layout/vList2"/>
    <dgm:cxn modelId="{5BD4308C-1A80-49F6-8D63-72F234ED8ECF}" type="presParOf" srcId="{6DD0EBB9-2D15-4651-B0AA-0308D24E4692}" destId="{1512E46A-7E88-484B-BB38-A5DCE59B89F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CD79C-E97A-4369-97B9-2CAAC91910E9}">
      <dsp:nvSpPr>
        <dsp:cNvPr id="0" name=""/>
        <dsp:cNvSpPr/>
      </dsp:nvSpPr>
      <dsp:spPr>
        <a:xfrm>
          <a:off x="0" y="80147"/>
          <a:ext cx="7416824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/>
            <a:t>Shri</a:t>
          </a:r>
          <a:r>
            <a:rPr lang="en-US" sz="3500" b="1" kern="1200" dirty="0" smtClean="0"/>
            <a:t> Kausik </a:t>
          </a:r>
          <a:r>
            <a:rPr lang="en-US" sz="3500" b="1" kern="1200" dirty="0" err="1" smtClean="0"/>
            <a:t>Halder</a:t>
          </a:r>
          <a:r>
            <a:rPr lang="en-US" sz="3500" b="1" kern="1200" dirty="0" smtClean="0"/>
            <a:t>, CS-</a:t>
          </a:r>
          <a:r>
            <a:rPr lang="en-US" sz="3500" b="1" kern="1200" dirty="0" err="1" smtClean="0"/>
            <a:t>CoE</a:t>
          </a:r>
          <a:endParaRPr lang="en-US" sz="3500" b="1" kern="1200" dirty="0"/>
        </a:p>
      </dsp:txBody>
      <dsp:txXfrm>
        <a:off x="40980" y="121127"/>
        <a:ext cx="7334864" cy="757514"/>
      </dsp:txXfrm>
    </dsp:sp>
    <dsp:sp modelId="{9AADB621-7911-4BEF-A90C-0FB4043B5FD6}">
      <dsp:nvSpPr>
        <dsp:cNvPr id="0" name=""/>
        <dsp:cNvSpPr/>
      </dsp:nvSpPr>
      <dsp:spPr>
        <a:xfrm>
          <a:off x="0" y="1008112"/>
          <a:ext cx="7416824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/>
            <a:t>Shri</a:t>
          </a:r>
          <a:r>
            <a:rPr lang="en-US" sz="3500" b="1" kern="1200" dirty="0" smtClean="0"/>
            <a:t> </a:t>
          </a:r>
          <a:r>
            <a:rPr lang="en-US" sz="3500" b="1" kern="1200" dirty="0" err="1" smtClean="0"/>
            <a:t>Palash</a:t>
          </a:r>
          <a:r>
            <a:rPr lang="en-US" sz="3500" b="1" kern="1200" dirty="0" smtClean="0"/>
            <a:t> Kumar </a:t>
          </a:r>
          <a:r>
            <a:rPr lang="en-US" sz="3500" b="1" kern="1200" dirty="0" err="1" smtClean="0"/>
            <a:t>Dutta</a:t>
          </a:r>
          <a:r>
            <a:rPr lang="en-US" sz="3500" b="1" kern="1200" dirty="0" smtClean="0"/>
            <a:t> , CS-</a:t>
          </a:r>
          <a:r>
            <a:rPr lang="en-US" sz="3500" b="1" kern="1200" dirty="0" err="1" smtClean="0"/>
            <a:t>CoE</a:t>
          </a:r>
          <a:endParaRPr lang="en-US" sz="3500" b="1" kern="1200" dirty="0"/>
        </a:p>
      </dsp:txBody>
      <dsp:txXfrm>
        <a:off x="40980" y="1049092"/>
        <a:ext cx="7334864" cy="757514"/>
      </dsp:txXfrm>
    </dsp:sp>
    <dsp:sp modelId="{1512E46A-7E88-484B-BB38-A5DCE59B89FF}">
      <dsp:nvSpPr>
        <dsp:cNvPr id="0" name=""/>
        <dsp:cNvSpPr/>
      </dsp:nvSpPr>
      <dsp:spPr>
        <a:xfrm>
          <a:off x="0" y="1960697"/>
          <a:ext cx="7416824" cy="83947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b="1" kern="1200" dirty="0" err="1" smtClean="0"/>
            <a:t>Shri</a:t>
          </a:r>
          <a:r>
            <a:rPr lang="en-US" sz="3500" b="1" kern="1200" dirty="0" smtClean="0"/>
            <a:t> </a:t>
          </a:r>
          <a:r>
            <a:rPr lang="en-US" sz="3500" b="1" kern="1200" dirty="0" err="1" smtClean="0"/>
            <a:t>Sayantan</a:t>
          </a:r>
          <a:r>
            <a:rPr lang="en-US" sz="3500" b="1" kern="1200" dirty="0" smtClean="0"/>
            <a:t> </a:t>
          </a:r>
          <a:r>
            <a:rPr lang="en-US" sz="3500" b="1" kern="1200" dirty="0" err="1" smtClean="0"/>
            <a:t>Shome</a:t>
          </a:r>
          <a:r>
            <a:rPr lang="en-US" sz="3500" b="1" kern="1200" dirty="0" smtClean="0"/>
            <a:t>, CS-</a:t>
          </a:r>
          <a:r>
            <a:rPr lang="en-US" sz="3500" b="1" kern="1200" dirty="0" err="1" smtClean="0"/>
            <a:t>CoE</a:t>
          </a:r>
          <a:endParaRPr lang="en-IN" sz="3500" b="1" kern="1200" dirty="0"/>
        </a:p>
      </dsp:txBody>
      <dsp:txXfrm>
        <a:off x="40980" y="2001677"/>
        <a:ext cx="7334864" cy="757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E6776-DBD2-4A34-AFC6-C5E0A4AF12CE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5D57CD-2676-4762-A0C9-52EC252DD81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78883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26453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8066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5789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9335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21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55019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8561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D57CD-2676-4762-A0C9-52EC252DD814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9DCFF7-CA29-485C-9ED0-070597F31715}" type="datetimeFigureOut">
              <a:rPr lang="en-IN" smtClean="0"/>
              <a:pPr/>
              <a:t>20-03-2020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42B6A1-280A-4C3F-9357-8075240D4236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3661719"/>
            <a:ext cx="8496944" cy="1368152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>
                <a:solidFill>
                  <a:schemeClr val="tx1"/>
                </a:solidFill>
              </a:rPr>
              <a:t>Cyber Security Centre of Excellence</a:t>
            </a:r>
            <a:br>
              <a:rPr lang="en-IN" sz="4000" dirty="0" smtClean="0">
                <a:solidFill>
                  <a:schemeClr val="tx1"/>
                </a:solidFill>
              </a:rPr>
            </a:br>
            <a:r>
              <a:rPr lang="en-IN" sz="1800" dirty="0" smtClean="0">
                <a:solidFill>
                  <a:schemeClr val="tx1"/>
                </a:solidFill>
              </a:rPr>
              <a:t>Department of Information Technology &amp; Electronics, Government of West Bengal</a:t>
            </a:r>
            <a:r>
              <a:rPr lang="en-IN" sz="1800" b="0" dirty="0" smtClean="0">
                <a:solidFill>
                  <a:schemeClr val="tx1"/>
                </a:solidFill>
              </a:rPr>
              <a:t/>
            </a:r>
            <a:br>
              <a:rPr lang="en-IN" sz="1800" b="0" dirty="0" smtClean="0">
                <a:solidFill>
                  <a:schemeClr val="tx1"/>
                </a:solidFill>
              </a:rPr>
            </a:br>
            <a:endParaRPr lang="en-IN" sz="1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39952" y="1689574"/>
            <a:ext cx="4392488" cy="803322"/>
          </a:xfrm>
        </p:spPr>
        <p:txBody>
          <a:bodyPr>
            <a:normAutofit/>
          </a:bodyPr>
          <a:lstStyle/>
          <a:p>
            <a:pPr algn="l"/>
            <a:r>
              <a:rPr lang="en-IN" b="1" dirty="0" smtClean="0"/>
              <a:t>https://cscoe.itewb.gov.in</a:t>
            </a:r>
          </a:p>
          <a:p>
            <a:endParaRPr lang="en-IN" b="1" dirty="0" smtClean="0"/>
          </a:p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118" y="4869160"/>
            <a:ext cx="1790707" cy="21328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48680"/>
            <a:ext cx="2498745" cy="31130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Computer Viruses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5"/>
            <a:ext cx="856895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Viruses are used to gain unauthorized access to computers/networks and steal important information.</a:t>
            </a:r>
          </a:p>
          <a:p>
            <a:pPr algn="just"/>
            <a:endParaRPr lang="en-US" sz="2800" b="1" dirty="0" smtClean="0"/>
          </a:p>
          <a:p>
            <a:pPr algn="just"/>
            <a:r>
              <a:rPr lang="en-IN" sz="2800" b="1" dirty="0" smtClean="0"/>
              <a:t>Can spread through</a:t>
            </a:r>
          </a:p>
          <a:p>
            <a:pPr algn="just"/>
            <a:r>
              <a:rPr lang="en-IN" sz="2800" b="1" dirty="0" smtClean="0"/>
              <a:t> 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en-IN" sz="2400" b="1" i="1" dirty="0" smtClean="0"/>
              <a:t>Removable devices like USB, External HDD, etc.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en-IN" sz="2400" b="1" i="1" dirty="0" smtClean="0"/>
              <a:t>Internet</a:t>
            </a:r>
          </a:p>
          <a:p>
            <a:pPr marL="457200" indent="-457200" algn="just">
              <a:buFont typeface="Wingdings" pitchFamily="2" charset="2"/>
              <a:buChar char="ü"/>
            </a:pPr>
            <a:r>
              <a:rPr lang="en-IN" sz="2400" b="1" i="1" dirty="0" smtClean="0"/>
              <a:t>CD/DVD, </a:t>
            </a:r>
            <a:r>
              <a:rPr lang="en-IN" sz="2400" b="1" i="1" dirty="0"/>
              <a:t>etc.</a:t>
            </a:r>
            <a:endParaRPr lang="en-IN" sz="2400" b="1" i="1" dirty="0" smtClean="0"/>
          </a:p>
          <a:p>
            <a:pPr algn="just"/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base"/>
            <a:r>
              <a:rPr lang="en-IN" b="1" dirty="0" err="1" smtClean="0"/>
              <a:t>Ransomware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5"/>
            <a:ext cx="8568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IN" sz="2800" b="1" dirty="0" smtClean="0"/>
              <a:t>Malware-based attacks which impair your computer and encrypt files.</a:t>
            </a:r>
          </a:p>
          <a:p>
            <a:pPr algn="just">
              <a:buFont typeface="Wingdings" pitchFamily="2" charset="2"/>
              <a:buChar char="ü"/>
            </a:pPr>
            <a:endParaRPr lang="en-US" sz="28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2800" b="1" dirty="0" smtClean="0"/>
              <a:t>The attacker then demands ransom to restore access to the files upon payment. 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 err="1" smtClean="0"/>
              <a:t>DDoS</a:t>
            </a:r>
            <a:r>
              <a:rPr lang="en-IN" b="1" dirty="0" smtClean="0"/>
              <a:t> Attack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5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Distributed Denial of Service (</a:t>
            </a:r>
            <a:r>
              <a:rPr lang="en-IN" sz="2800" b="1" dirty="0" err="1" smtClean="0"/>
              <a:t>DDoS</a:t>
            </a:r>
            <a:r>
              <a:rPr lang="en-IN" sz="2800" b="1" dirty="0" smtClean="0"/>
              <a:t>) attacks temporarily or completely interrupts servers and networks and make them busy.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 err="1" smtClean="0"/>
              <a:t>Botnets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5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Botnets are controlled by remote attackers called “bot herders” to attack computers by sending spams or malware.</a:t>
            </a:r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 smtClean="0"/>
              <a:t>Spamming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5"/>
            <a:ext cx="8568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After obtaining the email addresses of a huge number of individuals, spammers </a:t>
            </a:r>
            <a:r>
              <a:rPr lang="en-IN" sz="2800" b="1" dirty="0"/>
              <a:t>send bulk </a:t>
            </a:r>
            <a:r>
              <a:rPr lang="en-IN" sz="2800" b="1" dirty="0" smtClean="0"/>
              <a:t>emails to hundreds or thousands of recipients at a time.  They are usually commercial in nature and not expressly malicious. </a:t>
            </a:r>
          </a:p>
          <a:p>
            <a:pPr algn="just"/>
            <a:endParaRPr lang="en-I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 smtClean="0"/>
              <a:t>Phishing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1964353"/>
            <a:ext cx="85689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buFont typeface="Wingdings" pitchFamily="2" charset="2"/>
              <a:buChar char="ü"/>
            </a:pPr>
            <a:r>
              <a:rPr lang="en-IN" sz="2400" b="1" dirty="0" smtClean="0"/>
              <a:t> </a:t>
            </a:r>
            <a:r>
              <a:rPr lang="en-IN" sz="2400" b="1" dirty="0" err="1" smtClean="0"/>
              <a:t>Phishers</a:t>
            </a:r>
            <a:r>
              <a:rPr lang="en-IN" sz="2400" b="1" dirty="0" smtClean="0"/>
              <a:t> act like a legitimate company or organization. </a:t>
            </a:r>
          </a:p>
          <a:p>
            <a:pPr algn="just" fontAlgn="base">
              <a:buFont typeface="Wingdings" pitchFamily="2" charset="2"/>
              <a:buChar char="ü"/>
            </a:pPr>
            <a:endParaRPr lang="en-IN" sz="2400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en-IN" sz="2400" b="1" dirty="0" smtClean="0"/>
              <a:t> They use “email spoofing” to extract confidential information.</a:t>
            </a:r>
          </a:p>
          <a:p>
            <a:pPr algn="just" fontAlgn="base">
              <a:buFont typeface="Wingdings" pitchFamily="2" charset="2"/>
              <a:buChar char="ü"/>
            </a:pPr>
            <a:endParaRPr lang="en-IN" sz="2400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en-IN" sz="2400" b="1" dirty="0" smtClean="0"/>
              <a:t> They send out thousands of phishing emails carrying links to fake websites. </a:t>
            </a:r>
          </a:p>
          <a:p>
            <a:pPr algn="just" fontAlgn="base">
              <a:buFont typeface="Wingdings" pitchFamily="2" charset="2"/>
              <a:buChar char="ü"/>
            </a:pPr>
            <a:endParaRPr lang="en-IN" sz="2400" b="1" dirty="0" smtClean="0"/>
          </a:p>
          <a:p>
            <a:pPr algn="just" fontAlgn="base">
              <a:buFont typeface="Wingdings" pitchFamily="2" charset="2"/>
              <a:buChar char="ü"/>
            </a:pPr>
            <a:r>
              <a:rPr lang="en-IN" sz="2400" b="1" dirty="0" smtClean="0"/>
              <a:t>Believing these as legitimate, victims share their personal information.</a:t>
            </a:r>
          </a:p>
          <a:p>
            <a:pPr fontAlgn="base"/>
            <a:r>
              <a:rPr lang="en-IN" sz="2400" b="1" dirty="0" smtClean="0"/>
              <a:t> </a:t>
            </a:r>
          </a:p>
          <a:p>
            <a:pPr algn="just"/>
            <a:endParaRPr lang="en-IN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/>
              <a:t>Social Engineering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276872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Social </a:t>
            </a:r>
            <a:r>
              <a:rPr lang="en-IN" sz="2400" b="1" dirty="0"/>
              <a:t>engineering is a method in which cybercriminals make a direct contact </a:t>
            </a:r>
            <a:r>
              <a:rPr lang="en-IN" sz="2400" b="1" dirty="0" smtClean="0"/>
              <a:t>through </a:t>
            </a:r>
            <a:r>
              <a:rPr lang="en-IN" sz="2400" b="1" dirty="0"/>
              <a:t>phone calls, emails, or even in person. </a:t>
            </a:r>
            <a:endParaRPr lang="en-IN" sz="2400" b="1" dirty="0" smtClean="0"/>
          </a:p>
          <a:p>
            <a:pPr marL="285750" indent="-285750" fontAlgn="base">
              <a:buFont typeface="Wingdings" panose="05000000000000000000" pitchFamily="2" charset="2"/>
              <a:buChar char="ü"/>
            </a:pPr>
            <a:endParaRPr lang="en-IN" sz="2400" b="1" dirty="0" smtClean="0"/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Basically</a:t>
            </a:r>
            <a:r>
              <a:rPr lang="en-IN" sz="2400" b="1" dirty="0"/>
              <a:t>, </a:t>
            </a:r>
            <a:r>
              <a:rPr lang="en-IN" sz="2400" b="1" dirty="0" smtClean="0"/>
              <a:t>pretend to be a representative of a legitimate </a:t>
            </a:r>
            <a:r>
              <a:rPr lang="en-IN" sz="2400" b="1" dirty="0"/>
              <a:t>company or organization. </a:t>
            </a:r>
          </a:p>
          <a:p>
            <a:pPr fontAlgn="base"/>
            <a:r>
              <a:rPr lang="en-IN" sz="2400" b="1" dirty="0" smtClean="0"/>
              <a:t> </a:t>
            </a:r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They will befriend </a:t>
            </a:r>
            <a:r>
              <a:rPr lang="en-IN" sz="2400" b="1" dirty="0"/>
              <a:t>you to </a:t>
            </a:r>
            <a:r>
              <a:rPr lang="en-IN" sz="2400" b="1" dirty="0" smtClean="0"/>
              <a:t>win </a:t>
            </a:r>
            <a:r>
              <a:rPr lang="en-IN" sz="2400" b="1" dirty="0"/>
              <a:t>your trust until you </a:t>
            </a:r>
            <a:r>
              <a:rPr lang="en-IN" sz="2400" b="1" dirty="0" smtClean="0"/>
              <a:t>provide </a:t>
            </a:r>
            <a:r>
              <a:rPr lang="en-IN" sz="2400" b="1" dirty="0"/>
              <a:t>your important personal </a:t>
            </a:r>
            <a:r>
              <a:rPr lang="en-IN" sz="2400" b="1" dirty="0" smtClean="0"/>
              <a:t>information.</a:t>
            </a:r>
            <a:endParaRPr lang="en-IN" sz="2400" b="1" dirty="0"/>
          </a:p>
          <a:p>
            <a:pPr fontAlgn="base"/>
            <a:r>
              <a:rPr lang="en-IN" sz="2400" b="1" dirty="0" smtClean="0"/>
              <a:t> </a:t>
            </a:r>
          </a:p>
          <a:p>
            <a:pPr algn="just"/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75434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 err="1"/>
              <a:t>Malvertising</a:t>
            </a:r>
            <a:endParaRPr lang="en-IN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276872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400" b="1" dirty="0" err="1"/>
              <a:t>Malvertising</a:t>
            </a:r>
            <a:r>
              <a:rPr lang="en-IN" sz="2400" b="1" dirty="0"/>
              <a:t> is the method of filling websites with advertisements carrying malicious codes</a:t>
            </a:r>
            <a:r>
              <a:rPr lang="en-IN" sz="2400" b="1" dirty="0" smtClean="0"/>
              <a:t>.</a:t>
            </a:r>
          </a:p>
          <a:p>
            <a:pPr fontAlgn="base"/>
            <a:endParaRPr lang="en-IN" sz="2400" b="1" dirty="0" smtClean="0"/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Users </a:t>
            </a:r>
            <a:r>
              <a:rPr lang="en-IN" sz="2400" b="1" dirty="0"/>
              <a:t>will click these advertisements, thinking they are legitimate. </a:t>
            </a:r>
            <a:endParaRPr lang="en-IN" sz="2400" b="1" dirty="0" smtClean="0"/>
          </a:p>
          <a:p>
            <a:pPr fontAlgn="base"/>
            <a:endParaRPr lang="en-IN" sz="2400" b="1" dirty="0" smtClean="0"/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Once </a:t>
            </a:r>
            <a:r>
              <a:rPr lang="en-IN" sz="2400" b="1" dirty="0"/>
              <a:t>they click these ads, they will be redirected to fake websites or a file carrying viruses and malware </a:t>
            </a:r>
            <a:r>
              <a:rPr lang="en-IN" sz="2400" b="1" dirty="0" smtClean="0"/>
              <a:t>which will </a:t>
            </a:r>
            <a:r>
              <a:rPr lang="en-IN" sz="2400" b="1" dirty="0"/>
              <a:t>be </a:t>
            </a:r>
            <a:r>
              <a:rPr lang="en-IN" sz="2400" b="1" dirty="0" smtClean="0"/>
              <a:t>automatically downloaded</a:t>
            </a:r>
            <a:r>
              <a:rPr lang="en-IN" sz="2400" b="1" dirty="0"/>
              <a:t>.</a:t>
            </a:r>
          </a:p>
          <a:p>
            <a:pPr fontAlgn="base"/>
            <a:r>
              <a:rPr lang="en-IN" sz="2400" b="1" dirty="0" smtClean="0"/>
              <a:t> </a:t>
            </a:r>
          </a:p>
          <a:p>
            <a:pPr algn="just"/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8848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/>
              <a:t>Cyberstalking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276872"/>
            <a:ext cx="856895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800" b="1" dirty="0"/>
              <a:t>Cyberstalking </a:t>
            </a:r>
            <a:r>
              <a:rPr lang="en-IN" sz="2800" b="1" dirty="0" smtClean="0"/>
              <a:t>is </a:t>
            </a:r>
            <a:r>
              <a:rPr lang="en-IN" sz="2800" b="1" dirty="0"/>
              <a:t>following a person online anonymously. </a:t>
            </a:r>
            <a:endParaRPr lang="en-IN" sz="2800" b="1" dirty="0" smtClean="0"/>
          </a:p>
          <a:p>
            <a:pPr fontAlgn="base"/>
            <a:endParaRPr lang="en-IN" sz="2800" b="1" dirty="0" smtClean="0"/>
          </a:p>
          <a:p>
            <a:pPr marL="285750" indent="-285750" fontAlgn="base">
              <a:buFont typeface="Wingdings" panose="05000000000000000000" pitchFamily="2" charset="2"/>
              <a:buChar char="ü"/>
            </a:pPr>
            <a:r>
              <a:rPr lang="en-IN" sz="2800" b="1" dirty="0" smtClean="0"/>
              <a:t>The </a:t>
            </a:r>
            <a:r>
              <a:rPr lang="en-IN" sz="2800" b="1" dirty="0"/>
              <a:t>stalker </a:t>
            </a:r>
            <a:r>
              <a:rPr lang="en-IN" sz="2800" b="1" dirty="0" smtClean="0"/>
              <a:t>virtually follows </a:t>
            </a:r>
            <a:r>
              <a:rPr lang="en-IN" sz="2800" b="1" dirty="0"/>
              <a:t>the victim, including his or her activities. </a:t>
            </a:r>
            <a:endParaRPr lang="en-IN" sz="2800" b="1" dirty="0" smtClean="0"/>
          </a:p>
          <a:p>
            <a:pPr algn="just"/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88372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/>
              <a:t>Piracy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276872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IN" sz="2400" b="1" dirty="0"/>
              <a:t>The internet is filled with torrents and other programs that illegally </a:t>
            </a:r>
            <a:r>
              <a:rPr lang="en-IN" sz="2400" b="1" dirty="0" smtClean="0"/>
              <a:t>duplicates </a:t>
            </a:r>
            <a:r>
              <a:rPr lang="en-IN" sz="2400" b="1" dirty="0"/>
              <a:t>original </a:t>
            </a:r>
            <a:r>
              <a:rPr lang="en-IN" sz="2400" b="1" dirty="0" smtClean="0"/>
              <a:t>contents, </a:t>
            </a:r>
            <a:r>
              <a:rPr lang="en-IN" sz="2400" b="1" dirty="0"/>
              <a:t>including songs, books, movies, albums, and </a:t>
            </a:r>
            <a:r>
              <a:rPr lang="en-IN" sz="2400" b="1" dirty="0" smtClean="0"/>
              <a:t>software.</a:t>
            </a:r>
            <a:endParaRPr lang="en-IN" sz="2400" b="1" dirty="0"/>
          </a:p>
          <a:p>
            <a:pPr algn="just"/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92820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Coping with Cyber Frauds</a:t>
            </a:r>
            <a:endParaRPr lang="en-IN" b="1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1043608" y="2564904"/>
          <a:ext cx="7416824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/>
              <a:t>Child Pornography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276872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fontAlgn="base">
              <a:buFont typeface="Wingdings" panose="05000000000000000000" pitchFamily="2" charset="2"/>
              <a:buChar char="ü"/>
            </a:pPr>
            <a:r>
              <a:rPr lang="en-IN" sz="2400" b="1" dirty="0"/>
              <a:t>Porn content is </a:t>
            </a:r>
            <a:r>
              <a:rPr lang="en-IN" sz="2400" b="1" dirty="0" smtClean="0"/>
              <a:t>globally accessible because </a:t>
            </a:r>
            <a:r>
              <a:rPr lang="en-IN" sz="2400" b="1" dirty="0"/>
              <a:t>of the </a:t>
            </a:r>
            <a:r>
              <a:rPr lang="en-IN" sz="2400" b="1" dirty="0" smtClean="0"/>
              <a:t>internet. </a:t>
            </a:r>
          </a:p>
          <a:p>
            <a:pPr marL="342900" indent="-342900" algn="just" fontAlgn="base">
              <a:buFont typeface="Wingdings" panose="05000000000000000000" pitchFamily="2" charset="2"/>
              <a:buChar char="ü"/>
            </a:pPr>
            <a:endParaRPr lang="en-IN" sz="2400" b="1" dirty="0"/>
          </a:p>
          <a:p>
            <a:pPr marL="342900" indent="-342900" algn="just" fontAlgn="base">
              <a:buFont typeface="Wingdings" panose="05000000000000000000" pitchFamily="2" charset="2"/>
              <a:buChar char="ü"/>
            </a:pPr>
            <a:r>
              <a:rPr lang="en-IN" sz="2400" b="1" dirty="0" smtClean="0"/>
              <a:t>This </a:t>
            </a:r>
            <a:r>
              <a:rPr lang="en-IN" sz="2400" b="1" dirty="0"/>
              <a:t>cybercrime </a:t>
            </a:r>
            <a:r>
              <a:rPr lang="en-IN" sz="2400" b="1" dirty="0" smtClean="0"/>
              <a:t>exploits children </a:t>
            </a:r>
            <a:r>
              <a:rPr lang="en-IN" sz="2400" b="1" dirty="0"/>
              <a:t>in the porn industry.</a:t>
            </a:r>
          </a:p>
        </p:txBody>
      </p:sp>
    </p:spTree>
    <p:extLst>
      <p:ext uri="{BB962C8B-B14F-4D97-AF65-F5344CB8AC3E}">
        <p14:creationId xmlns:p14="http://schemas.microsoft.com/office/powerpoint/2010/main" val="136942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base"/>
            <a:r>
              <a:rPr lang="en-IN" b="1" dirty="0"/>
              <a:t>Cyberbullying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852936"/>
            <a:ext cx="8748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 smtClean="0"/>
              <a:t>Publishing embarrassing photo </a:t>
            </a:r>
            <a:r>
              <a:rPr lang="en-IN" sz="2400" dirty="0"/>
              <a:t>or video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 smtClean="0"/>
              <a:t>Posting harmful, nasty or humiliating rumours or comments about an individual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 smtClean="0"/>
              <a:t>Creating </a:t>
            </a:r>
            <a:r>
              <a:rPr lang="en-IN" sz="2400" dirty="0"/>
              <a:t>a fake </a:t>
            </a:r>
            <a:r>
              <a:rPr lang="en-IN" sz="2400" dirty="0" smtClean="0"/>
              <a:t>webpage </a:t>
            </a:r>
            <a:r>
              <a:rPr lang="en-IN" sz="2400" dirty="0"/>
              <a:t>about another individual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/>
              <a:t>Issuing online threats </a:t>
            </a:r>
            <a:r>
              <a:rPr lang="en-IN" sz="2400" dirty="0" smtClean="0"/>
              <a:t>and provocations</a:t>
            </a:r>
            <a:endParaRPr lang="en-IN" sz="24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 smtClean="0"/>
              <a:t>Posting </a:t>
            </a:r>
            <a:r>
              <a:rPr lang="en-IN" sz="2400" dirty="0"/>
              <a:t>hate comments or content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IN" sz="2400" dirty="0"/>
              <a:t>Faking an identity online to ask for or post personal or fake information about someone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203528"/>
            <a:ext cx="800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Cyber bullying is the harassment or bullying executed </a:t>
            </a:r>
            <a:r>
              <a:rPr lang="en-IN" dirty="0" smtClean="0"/>
              <a:t>through Internet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8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dirty="0" smtClean="0"/>
              <a:t>How to cope up with the situation?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93192" lvl="1" indent="0">
              <a:buNone/>
            </a:pPr>
            <a:r>
              <a:rPr lang="en-IN" dirty="0"/>
              <a:t>Stay safe and avoid falling victim to cyber crime</a:t>
            </a:r>
          </a:p>
          <a:p>
            <a:pPr marL="393192" lvl="1" indent="0">
              <a:buNone/>
            </a:pPr>
            <a:endParaRPr lang="en-IN" sz="2000" dirty="0"/>
          </a:p>
          <a:p>
            <a:pPr lvl="1"/>
            <a:r>
              <a:rPr lang="en-IN" sz="2200" dirty="0" smtClean="0"/>
              <a:t>You </a:t>
            </a:r>
            <a:r>
              <a:rPr lang="en-IN" sz="2200" dirty="0"/>
              <a:t>must have a fully updated operating </a:t>
            </a:r>
            <a:r>
              <a:rPr lang="en-IN" sz="2200" dirty="0" smtClean="0"/>
              <a:t>system</a:t>
            </a:r>
          </a:p>
          <a:p>
            <a:pPr lvl="1"/>
            <a:r>
              <a:rPr lang="en-IN" sz="2200" dirty="0" smtClean="0"/>
              <a:t>All application software have to be updated regularly</a:t>
            </a:r>
            <a:endParaRPr lang="en-IN" sz="2200" dirty="0"/>
          </a:p>
          <a:p>
            <a:pPr lvl="1"/>
            <a:r>
              <a:rPr lang="en-IN" sz="2200" dirty="0" smtClean="0"/>
              <a:t>Computer should have updated </a:t>
            </a:r>
            <a:r>
              <a:rPr lang="en-IN" sz="2200" dirty="0"/>
              <a:t>antivirus </a:t>
            </a:r>
            <a:r>
              <a:rPr lang="en-IN" sz="2200" dirty="0" smtClean="0"/>
              <a:t>protection </a:t>
            </a:r>
          </a:p>
          <a:p>
            <a:pPr lvl="1"/>
            <a:r>
              <a:rPr lang="en-IN" sz="2200" dirty="0"/>
              <a:t>Computer should have </a:t>
            </a:r>
            <a:r>
              <a:rPr lang="en-IN" sz="2200" dirty="0" smtClean="0"/>
              <a:t>standard </a:t>
            </a:r>
            <a:r>
              <a:rPr lang="en-IN" sz="2200" dirty="0"/>
              <a:t>firewall </a:t>
            </a:r>
            <a:endParaRPr lang="en-IN" sz="2200" dirty="0" smtClean="0"/>
          </a:p>
          <a:p>
            <a:pPr lvl="1"/>
            <a:r>
              <a:rPr lang="en-IN" sz="2200" dirty="0" smtClean="0"/>
              <a:t>Safe </a:t>
            </a:r>
            <a:r>
              <a:rPr lang="en-IN" sz="2200" dirty="0"/>
              <a:t>browsing </a:t>
            </a:r>
            <a:r>
              <a:rPr lang="en-IN" sz="2200" dirty="0" smtClean="0"/>
              <a:t>habits</a:t>
            </a:r>
            <a:endParaRPr lang="en-IN" sz="2200" dirty="0"/>
          </a:p>
          <a:p>
            <a:pPr lvl="1"/>
            <a:r>
              <a:rPr lang="en-IN" sz="2200" dirty="0"/>
              <a:t>Use strong </a:t>
            </a:r>
            <a:r>
              <a:rPr lang="en-IN" sz="2200" dirty="0" smtClean="0"/>
              <a:t>passwords</a:t>
            </a:r>
          </a:p>
          <a:p>
            <a:pPr lvl="1"/>
            <a:r>
              <a:rPr lang="en-IN" sz="2200" dirty="0"/>
              <a:t>Change </a:t>
            </a:r>
            <a:r>
              <a:rPr lang="en-IN" sz="2200" dirty="0" smtClean="0"/>
              <a:t>password </a:t>
            </a:r>
            <a:r>
              <a:rPr lang="en-IN" sz="2200" dirty="0"/>
              <a:t>regularly</a:t>
            </a:r>
          </a:p>
          <a:p>
            <a:pPr lvl="1"/>
            <a:r>
              <a:rPr lang="en-IN" sz="2200" dirty="0" smtClean="0"/>
              <a:t>Get </a:t>
            </a:r>
            <a:r>
              <a:rPr lang="en-IN" sz="2200" dirty="0"/>
              <a:t>rid of unused </a:t>
            </a:r>
            <a:r>
              <a:rPr lang="en-IN" sz="2200" dirty="0" smtClean="0"/>
              <a:t>programs</a:t>
            </a:r>
          </a:p>
          <a:p>
            <a:pPr lvl="1"/>
            <a:r>
              <a:rPr lang="en-IN" sz="2200" dirty="0"/>
              <a:t>Don’t connect to unknown Wi-Fi network </a:t>
            </a:r>
            <a:endParaRPr lang="en-IN" sz="2200" dirty="0" smtClean="0"/>
          </a:p>
          <a:p>
            <a:pPr marL="0" indent="0">
              <a:buNone/>
            </a:pPr>
            <a:r>
              <a:rPr lang="en-IN" sz="2200" dirty="0" smtClean="0"/>
              <a:t>    </a:t>
            </a:r>
            <a:endParaRPr lang="en-IN" sz="2200" b="1" dirty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How to cope up? 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IN" sz="2000" dirty="0" smtClean="0"/>
              <a:t> </a:t>
            </a:r>
            <a:r>
              <a:rPr lang="en-IN" sz="2000" dirty="0"/>
              <a:t>Keeping </a:t>
            </a:r>
            <a:r>
              <a:rPr lang="en-IN" sz="2000" dirty="0" smtClean="0"/>
              <a:t>regular backups </a:t>
            </a:r>
            <a:r>
              <a:rPr lang="en-IN" sz="2000" dirty="0"/>
              <a:t>of your information – Use external hard disk drive (HDD) or </a:t>
            </a:r>
            <a:r>
              <a:rPr lang="en-IN" sz="2000" dirty="0" smtClean="0"/>
              <a:t>USB</a:t>
            </a:r>
          </a:p>
          <a:p>
            <a:pPr marL="393192" lvl="1" indent="0">
              <a:buNone/>
            </a:pPr>
            <a:endParaRPr lang="en-IN" sz="2000" dirty="0" smtClean="0"/>
          </a:p>
          <a:p>
            <a:pPr lvl="1"/>
            <a:r>
              <a:rPr lang="en-IN" sz="2000" dirty="0"/>
              <a:t>Always use secure websites when you’re doing your online shopping or checking your bank account </a:t>
            </a:r>
            <a:endParaRPr lang="en-IN" sz="2000" dirty="0" smtClean="0"/>
          </a:p>
          <a:p>
            <a:pPr marL="393192" lvl="1" indent="0">
              <a:buNone/>
            </a:pPr>
            <a:r>
              <a:rPr lang="en-IN" sz="2000" dirty="0"/>
              <a:t> </a:t>
            </a:r>
            <a:r>
              <a:rPr lang="en-IN" sz="2000" dirty="0" smtClean="0"/>
              <a:t>    </a:t>
            </a:r>
            <a:r>
              <a:rPr lang="en-IN" sz="2000" dirty="0" smtClean="0">
                <a:solidFill>
                  <a:srgbClr val="C00000"/>
                </a:solidFill>
              </a:rPr>
              <a:t>Look </a:t>
            </a:r>
            <a:r>
              <a:rPr lang="en-IN" sz="2000" dirty="0">
                <a:solidFill>
                  <a:srgbClr val="C00000"/>
                </a:solidFill>
              </a:rPr>
              <a:t>out for the padlock symbol in the address </a:t>
            </a:r>
            <a:r>
              <a:rPr lang="en-IN" sz="2000" dirty="0" smtClean="0">
                <a:solidFill>
                  <a:srgbClr val="C00000"/>
                </a:solidFill>
              </a:rPr>
              <a:t>bar</a:t>
            </a:r>
          </a:p>
          <a:p>
            <a:pPr marL="393192" lvl="1" indent="0">
              <a:buNone/>
            </a:pPr>
            <a:endParaRPr lang="en-IN" sz="2000" dirty="0" smtClean="0"/>
          </a:p>
          <a:p>
            <a:pPr lvl="1"/>
            <a:r>
              <a:rPr lang="en-IN" sz="2000" dirty="0" smtClean="0"/>
              <a:t>Never </a:t>
            </a:r>
            <a:r>
              <a:rPr lang="en-IN" sz="2000" dirty="0"/>
              <a:t>click suspicious links or attachments unless the sender is known and </a:t>
            </a:r>
            <a:r>
              <a:rPr lang="en-IN" sz="2000" dirty="0" smtClean="0"/>
              <a:t>trusted. </a:t>
            </a:r>
          </a:p>
          <a:p>
            <a:pPr marL="667512" lvl="2" indent="0">
              <a:buNone/>
            </a:pPr>
            <a:r>
              <a:rPr lang="en-IN" sz="2000" dirty="0" smtClean="0">
                <a:solidFill>
                  <a:srgbClr val="C00000"/>
                </a:solidFill>
              </a:rPr>
              <a:t>Phishing </a:t>
            </a:r>
            <a:r>
              <a:rPr lang="en-IN" sz="2000" dirty="0">
                <a:solidFill>
                  <a:srgbClr val="C00000"/>
                </a:solidFill>
              </a:rPr>
              <a:t>emails sometimes spoof the sender’s identity </a:t>
            </a:r>
            <a:r>
              <a:rPr lang="en-IN" sz="2000" dirty="0" smtClean="0">
                <a:solidFill>
                  <a:srgbClr val="C00000"/>
                </a:solidFill>
              </a:rPr>
              <a:t>to </a:t>
            </a:r>
            <a:r>
              <a:rPr lang="en-IN" sz="2000" dirty="0">
                <a:solidFill>
                  <a:srgbClr val="C00000"/>
                </a:solidFill>
              </a:rPr>
              <a:t>trick the user into clicking a link or attachment</a:t>
            </a:r>
            <a:r>
              <a:rPr lang="en-IN" sz="2000" dirty="0" smtClean="0">
                <a:solidFill>
                  <a:srgbClr val="C00000"/>
                </a:solidFill>
              </a:rPr>
              <a:t>.</a:t>
            </a:r>
            <a:endParaRPr lang="en-IN" sz="2000" dirty="0">
              <a:solidFill>
                <a:srgbClr val="C00000"/>
              </a:solidFill>
            </a:endParaRPr>
          </a:p>
          <a:p>
            <a:pPr lvl="2"/>
            <a:endParaRPr lang="en-IN" sz="1700" dirty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113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en-IN" dirty="0" smtClean="0"/>
              <a:t>Avoid Using Pirated Software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IN" sz="1700" dirty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10608"/>
              </p:ext>
            </p:extLst>
          </p:nvPr>
        </p:nvGraphicFramePr>
        <p:xfrm>
          <a:off x="827584" y="1772816"/>
          <a:ext cx="7920880" cy="463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3862807946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3423832758"/>
                    </a:ext>
                  </a:extLst>
                </a:gridCol>
              </a:tblGrid>
              <a:tr h="379336"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Proprietary Software</a:t>
                      </a:r>
                      <a:endParaRPr lang="en-IN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+mn-lt"/>
                        </a:rPr>
                        <a:t>Free and open source Software</a:t>
                      </a:r>
                      <a:endParaRPr lang="en-IN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738210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Windows/Mac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Linux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573716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</a:t>
                      </a:r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Offce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LibreOffice</a:t>
                      </a: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/OpenOffice.org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83615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Microsoft Outlook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Mozilla Thunderbird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660167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 Explorer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Mozilla Firefox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630110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r>
                        <a:rPr lang="en-IN" sz="2000" b="1" dirty="0" smtClean="0">
                          <a:latin typeface="+mn-lt"/>
                        </a:rPr>
                        <a:t>Windows Media Player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VLC Media Player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130511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Adobe Photoshop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GIMP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2026401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Adobe InDesign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Scribus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767003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Adobe Illustrator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Inkscape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3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AutoCAD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FreeCAD</a:t>
                      </a: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Archimedes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711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Microsoft Visio and Smart Draw 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SmartDraw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32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/>
              <a:t>Avoid Using Pirated Software (contd.)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IN" sz="1700" dirty="0"/>
          </a:p>
          <a:p>
            <a:endParaRPr lang="en-IN" dirty="0" smtClean="0"/>
          </a:p>
          <a:p>
            <a:endParaRPr lang="en-IN" dirty="0"/>
          </a:p>
          <a:p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214946"/>
              </p:ext>
            </p:extLst>
          </p:nvPr>
        </p:nvGraphicFramePr>
        <p:xfrm>
          <a:off x="827584" y="1772816"/>
          <a:ext cx="7992888" cy="3168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456">
                  <a:extLst>
                    <a:ext uri="{9D8B030D-6E8A-4147-A177-3AD203B41FA5}">
                      <a16:colId xmlns:a16="http://schemas.microsoft.com/office/drawing/2014/main" val="3862807946"/>
                    </a:ext>
                  </a:extLst>
                </a:gridCol>
                <a:gridCol w="4214432">
                  <a:extLst>
                    <a:ext uri="{9D8B030D-6E8A-4147-A177-3AD203B41FA5}">
                      <a16:colId xmlns:a16="http://schemas.microsoft.com/office/drawing/2014/main" val="3423832758"/>
                    </a:ext>
                  </a:extLst>
                </a:gridCol>
              </a:tblGrid>
              <a:tr h="572933">
                <a:tc>
                  <a:txBody>
                    <a:bodyPr/>
                    <a:lstStyle/>
                    <a:p>
                      <a:r>
                        <a:rPr kumimoji="0" lang="en-IN" sz="2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Proprietary Software</a:t>
                      </a:r>
                      <a:endParaRPr lang="en-IN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+mn-lt"/>
                        </a:rPr>
                        <a:t>Free and open source Software</a:t>
                      </a:r>
                      <a:endParaRPr lang="en-IN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738210"/>
                  </a:ext>
                </a:extLst>
              </a:tr>
              <a:tr h="572933"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Adobe Premiere CC or Pro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Handbrake, </a:t>
                      </a:r>
                      <a:r>
                        <a:rPr kumimoji="0" lang="en-IN" sz="20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FFmpegYAG</a:t>
                      </a:r>
                      <a:endParaRPr kumimoji="0" lang="en-IN" sz="2000" b="1" i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573716"/>
                  </a:ext>
                </a:extLst>
              </a:tr>
              <a:tr h="925506"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Apple Logic Pro or FL Studio Producer Edition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Audacity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083615"/>
                  </a:ext>
                </a:extLst>
              </a:tr>
              <a:tr h="548490"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Google Maps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Open Street Map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660167"/>
                  </a:ext>
                </a:extLst>
              </a:tr>
              <a:tr h="548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Adobe Acrobat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Sumatra PDF</a:t>
                      </a:r>
                      <a:endParaRPr lang="en-IN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63011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508518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/>
              <a:t>Patches (updates)</a:t>
            </a:r>
          </a:p>
          <a:p>
            <a:pPr lvl="0">
              <a:buFont typeface="Wingdings" pitchFamily="2" charset="2"/>
              <a:buChar char="v"/>
            </a:pPr>
            <a:r>
              <a:rPr lang="en-IN" sz="2400" b="1" dirty="0" smtClean="0"/>
              <a:t>To correct bugs (or problems) within the software</a:t>
            </a:r>
          </a:p>
          <a:p>
            <a:pPr lvl="0">
              <a:buFont typeface="Wingdings" pitchFamily="2" charset="2"/>
              <a:buChar char="v"/>
            </a:pPr>
            <a:r>
              <a:rPr lang="en-IN" sz="2400" b="1" dirty="0" smtClean="0"/>
              <a:t>To add new compatible hardware support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132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Regular Monitoring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3192" lvl="1" indent="0">
              <a:buNone/>
            </a:pPr>
            <a:endParaRPr lang="en-IN" dirty="0"/>
          </a:p>
          <a:p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856895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Assess or evaluate computers, systems, or networks for some </a:t>
            </a:r>
            <a:r>
              <a:rPr lang="en-IN" sz="2800" dirty="0" smtClean="0"/>
              <a:t>weaknesses</a:t>
            </a:r>
          </a:p>
          <a:p>
            <a:endParaRPr lang="en-IN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b="1" dirty="0"/>
              <a:t>Use Parameterized </a:t>
            </a:r>
            <a:r>
              <a:rPr lang="en-IN" sz="2800" b="1" dirty="0" smtClean="0"/>
              <a:t>Queries</a:t>
            </a:r>
          </a:p>
          <a:p>
            <a:pPr marL="285750" indent="-285750"/>
            <a:endParaRPr lang="en-IN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800" b="1" dirty="0"/>
              <a:t>Use Website Security </a:t>
            </a:r>
            <a:r>
              <a:rPr lang="en-IN" sz="2800" b="1" dirty="0" smtClean="0"/>
              <a:t>Tools to self check your websites and portals</a:t>
            </a:r>
            <a:endParaRPr lang="en-IN" sz="2800" b="1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3337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Regular Monitoring </a:t>
            </a:r>
            <a:r>
              <a:rPr lang="en-IN" sz="5400" dirty="0" smtClean="0"/>
              <a:t>(contd.)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7920880" cy="4389120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endParaRPr lang="en-IN" dirty="0"/>
          </a:p>
          <a:p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55576" y="2060847"/>
          <a:ext cx="7848872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5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3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08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Software Name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Use For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err="1" smtClean="0"/>
                        <a:t>Nmap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IT infrastructure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Angry IP Scanner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IT infrastructure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Advanced IP Scanner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IT infrastructure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err="1" smtClean="0"/>
                        <a:t>Nessus</a:t>
                      </a:r>
                      <a:r>
                        <a:rPr lang="en-IN" sz="1800" dirty="0" smtClean="0"/>
                        <a:t> Essentials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IT infrastructure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800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Open-</a:t>
                      </a:r>
                      <a:r>
                        <a:rPr lang="en-IN" sz="1800" dirty="0" err="1" smtClean="0"/>
                        <a:t>AudIT</a:t>
                      </a:r>
                      <a:r>
                        <a:rPr lang="en-IN" sz="1800" dirty="0" smtClean="0"/>
                        <a:t> Community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IT infrastructure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Burp Suite Community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Website Security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OWASP Zed Attack Proxy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Website Security Audit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085">
                <a:tc>
                  <a:txBody>
                    <a:bodyPr/>
                    <a:lstStyle/>
                    <a:p>
                      <a:r>
                        <a:rPr lang="en-IN" sz="1800" dirty="0" err="1" smtClean="0"/>
                        <a:t>Metasploit</a:t>
                      </a:r>
                      <a:r>
                        <a:rPr lang="en-IN" sz="1800" dirty="0" smtClean="0"/>
                        <a:t> Framework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Penetration Testing</a:t>
                      </a:r>
                      <a:endParaRPr lang="en-IN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37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en-IN" sz="4400" dirty="0"/>
              <a:t>Peoples are duped via SMS and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dirty="0" smtClean="0"/>
              <a:t>Fraudsters </a:t>
            </a:r>
            <a:r>
              <a:rPr lang="en-IN" dirty="0"/>
              <a:t>are continuing to use the telco platforms to spam millions of telecom users with phishing and other such fraudulent </a:t>
            </a:r>
            <a:r>
              <a:rPr lang="en-IN" dirty="0" smtClean="0"/>
              <a:t>SMSs </a:t>
            </a:r>
            <a:r>
              <a:rPr lang="en-IN" dirty="0"/>
              <a:t>and calls.</a:t>
            </a:r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>
                <a:solidFill>
                  <a:srgbClr val="C00000"/>
                </a:solidFill>
              </a:rPr>
              <a:t>To restrict this up to some extent activate DND service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4365104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To add your number in NDNC ('Do Not Call‘) list you need to send </a:t>
            </a:r>
            <a:r>
              <a:rPr lang="en-IN" dirty="0" smtClean="0"/>
              <a:t>an </a:t>
            </a:r>
            <a:r>
              <a:rPr lang="en-IN" dirty="0"/>
              <a:t>SMS to 1909</a:t>
            </a:r>
          </a:p>
          <a:p>
            <a:endParaRPr lang="en-IN" dirty="0"/>
          </a:p>
          <a:p>
            <a:r>
              <a:rPr lang="en-IN" sz="1600" dirty="0"/>
              <a:t>Fully Blocked Category : </a:t>
            </a:r>
            <a:r>
              <a:rPr lang="en-IN" sz="1600" b="1" dirty="0">
                <a:solidFill>
                  <a:srgbClr val="C00000"/>
                </a:solidFill>
              </a:rPr>
              <a:t>Send an SMS “START </a:t>
            </a:r>
            <a:r>
              <a:rPr lang="en-IN" sz="1600" b="1" dirty="0" smtClean="0">
                <a:solidFill>
                  <a:srgbClr val="C00000"/>
                </a:solidFill>
              </a:rPr>
              <a:t>0” </a:t>
            </a:r>
            <a:r>
              <a:rPr lang="en-IN" sz="1600" b="1" dirty="0">
                <a:solidFill>
                  <a:srgbClr val="C00000"/>
                </a:solidFill>
              </a:rPr>
              <a:t>to 1909.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645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DND </a:t>
            </a:r>
            <a:r>
              <a:rPr lang="en-IN" dirty="0"/>
              <a:t>registry of TRAI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93192" lvl="1" indent="0">
              <a:buNone/>
            </a:pPr>
            <a:endParaRPr lang="en-IN" sz="1700" dirty="0"/>
          </a:p>
          <a:p>
            <a:pPr marL="0" indent="0">
              <a:buNone/>
            </a:pPr>
            <a:r>
              <a:rPr lang="en-IN" dirty="0" smtClean="0"/>
              <a:t>TRAI </a:t>
            </a:r>
            <a:r>
              <a:rPr lang="en-IN" dirty="0"/>
              <a:t>has also given an option to opt out for promotional </a:t>
            </a:r>
            <a:r>
              <a:rPr lang="en-IN" dirty="0" err="1"/>
              <a:t>sms</a:t>
            </a:r>
            <a:r>
              <a:rPr lang="en-IN" dirty="0"/>
              <a:t> from particular category; they have divided it into 7 categories.</a:t>
            </a:r>
          </a:p>
          <a:p>
            <a:pPr marL="0" indent="0">
              <a:buNone/>
            </a:pPr>
            <a:endParaRPr lang="en-IN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/>
              <a:t>Banking/Financial Products/ Insurance/Credit cards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 smtClean="0"/>
              <a:t>Real </a:t>
            </a:r>
            <a:r>
              <a:rPr lang="en-IN" dirty="0"/>
              <a:t>Estate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/>
              <a:t>Education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/>
              <a:t>Health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/>
              <a:t>Consumer Goods and Automobiles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/>
              <a:t>Entertainment/Broadcasting/Communication/IT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N" dirty="0"/>
              <a:t>Tourism and Leisure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pPr marL="0" indent="0">
              <a:buNone/>
            </a:pPr>
            <a:r>
              <a:rPr lang="en-IN" dirty="0"/>
              <a:t>If you want to stop SMS </a:t>
            </a:r>
            <a:r>
              <a:rPr lang="en-IN" dirty="0" smtClean="0"/>
              <a:t>from </a:t>
            </a:r>
            <a:r>
              <a:rPr lang="en-IN" dirty="0"/>
              <a:t>only Real Estate </a:t>
            </a:r>
            <a:r>
              <a:rPr lang="en-IN" dirty="0" smtClean="0"/>
              <a:t>then send </a:t>
            </a:r>
            <a:r>
              <a:rPr lang="en-IN" dirty="0"/>
              <a:t>an SMS as </a:t>
            </a:r>
            <a:r>
              <a:rPr lang="en-IN" dirty="0">
                <a:solidFill>
                  <a:srgbClr val="C00000"/>
                </a:solidFill>
              </a:rPr>
              <a:t>“STOP 2” and send it to 1909.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810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What is Cybercrime?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2564904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/>
              <a:t>Any crime that takes place online, </a:t>
            </a:r>
          </a:p>
          <a:p>
            <a:pPr algn="ctr"/>
            <a:r>
              <a:rPr lang="en-IN" sz="3200" b="1" dirty="0" smtClean="0"/>
              <a:t>i.e. in Cyberspace </a:t>
            </a:r>
            <a:endParaRPr lang="en-IN" sz="3200" b="1" dirty="0"/>
          </a:p>
        </p:txBody>
      </p:sp>
      <p:pic>
        <p:nvPicPr>
          <p:cNvPr id="5" name="Picture 4" descr="reportcybercri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357687"/>
            <a:ext cx="9144000" cy="25003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352" y="853044"/>
            <a:ext cx="8579296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Dangers </a:t>
            </a:r>
            <a:r>
              <a:rPr lang="en-US" sz="3600" b="1" dirty="0"/>
              <a:t>of using public USB charging </a:t>
            </a:r>
            <a:r>
              <a:rPr lang="en-US" sz="3600" b="1" dirty="0" smtClean="0"/>
              <a:t>stations  </a:t>
            </a:r>
            <a:r>
              <a:rPr lang="en-IN" dirty="0"/>
              <a:t>Juice jacking</a:t>
            </a:r>
            <a:br>
              <a:rPr lang="en-IN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1800" dirty="0"/>
              <a:t>Take AC and car chargers for your devices when traveling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/>
              <a:t>Consider buying a portable charger for emergencies.</a:t>
            </a:r>
            <a:endParaRPr lang="en-US" sz="1800" dirty="0" smtClean="0"/>
          </a:p>
          <a:p>
            <a:pPr marL="393192" lvl="1" indent="0">
              <a:buNone/>
            </a:pPr>
            <a:endParaRPr lang="en-US" sz="1700" dirty="0"/>
          </a:p>
          <a:p>
            <a:pPr marL="393192" lvl="1" indent="0">
              <a:buNone/>
            </a:pPr>
            <a:r>
              <a:rPr lang="en-US" sz="1700" dirty="0" smtClean="0"/>
              <a:t>Devices:</a:t>
            </a:r>
          </a:p>
          <a:p>
            <a:pPr lvl="1"/>
            <a:endParaRPr lang="en-US" sz="1700" dirty="0"/>
          </a:p>
          <a:p>
            <a:pPr lvl="1"/>
            <a:r>
              <a:rPr lang="en-US" sz="1700" dirty="0" err="1" smtClean="0"/>
              <a:t>SyncStop</a:t>
            </a:r>
            <a:r>
              <a:rPr lang="en-US" sz="1700" dirty="0" smtClean="0"/>
              <a:t> </a:t>
            </a:r>
            <a:r>
              <a:rPr lang="en-US" sz="1700" dirty="0"/>
              <a:t>(formerly known as USB Condom)</a:t>
            </a:r>
          </a:p>
          <a:p>
            <a:pPr lvl="1"/>
            <a:r>
              <a:rPr lang="en-US" sz="1700" dirty="0" smtClean="0"/>
              <a:t> Juice-Jack Defender</a:t>
            </a:r>
            <a:endParaRPr lang="en-US" sz="17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4293096"/>
            <a:ext cx="3960439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352" y="853044"/>
            <a:ext cx="8579296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URL </a:t>
            </a:r>
            <a:r>
              <a:rPr lang="en-US" sz="3600" b="1" dirty="0" err="1"/>
              <a:t>S</a:t>
            </a:r>
            <a:r>
              <a:rPr lang="en-US" sz="3600" b="1" dirty="0" err="1" smtClean="0"/>
              <a:t>hortener</a:t>
            </a:r>
            <a:r>
              <a:rPr lang="en-IN" dirty="0"/>
              <a:t/>
            </a:r>
            <a:br>
              <a:rPr lang="en-IN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04448" cy="1853560"/>
          </a:xfrm>
        </p:spPr>
        <p:txBody>
          <a:bodyPr>
            <a:normAutofit/>
          </a:bodyPr>
          <a:lstStyle/>
          <a:p>
            <a:pPr lvl="1" algn="just"/>
            <a:r>
              <a:rPr lang="en-US" sz="2800" i="1" dirty="0"/>
              <a:t>URL shortening is a technique on the World Wide Web in which a Uniform Resource Locator (URL) may be made substantially shorter and still direct to the required page.</a:t>
            </a:r>
            <a:endParaRPr lang="en-US" sz="2800" i="1" dirty="0" smtClean="0"/>
          </a:p>
          <a:p>
            <a:pPr lvl="1"/>
            <a:endParaRPr lang="en-US" sz="1700" dirty="0"/>
          </a:p>
          <a:p>
            <a:pPr lvl="1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3745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https://whois.nltr.org</a:t>
            </a:r>
            <a:endParaRPr lang="en-IN" dirty="0"/>
          </a:p>
        </p:txBody>
      </p:sp>
      <p:pic>
        <p:nvPicPr>
          <p:cNvPr id="4" name="Content Placeholder 3" descr="who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348880"/>
            <a:ext cx="6552728" cy="3385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4208" y="5877272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IN" dirty="0" smtClean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669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Types of Cyber Threats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2708920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Wingdings" pitchFamily="2" charset="2"/>
              <a:buChar char="ü"/>
            </a:pPr>
            <a:r>
              <a:rPr lang="en-IN" sz="3200" b="1" dirty="0" smtClean="0"/>
              <a:t>Known Threats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n-IN" sz="3200" b="1" dirty="0" smtClean="0"/>
              <a:t>Un-Known Threats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val="586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Common Cybercrimes</a:t>
            </a:r>
            <a:endParaRPr lang="en-IN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132855"/>
          <a:ext cx="7848872" cy="4217288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3924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4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161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Fraud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b="1" dirty="0" smtClean="0"/>
                        <a:t>Spamming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Hacking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Phishing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Identity Theft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Social Engineering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Scamming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Malvertising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Computer Viruses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Cyberstalking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Ransomware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Piracy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DDoS</a:t>
                      </a:r>
                      <a:r>
                        <a:rPr lang="en-IN" sz="2800" b="1" dirty="0" smtClean="0"/>
                        <a:t> Attack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smtClean="0"/>
                        <a:t>Child Pornography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161"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Botnets</a:t>
                      </a:r>
                      <a:endParaRPr lang="en-I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 err="1" smtClean="0"/>
                        <a:t>Cyberbullying</a:t>
                      </a:r>
                      <a:r>
                        <a:rPr lang="en-IN" sz="2800" b="1" dirty="0" smtClean="0"/>
                        <a:t>, etc.</a:t>
                      </a:r>
                      <a:endParaRPr lang="en-IN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Fraud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204864"/>
            <a:ext cx="857929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600" b="1" dirty="0" smtClean="0"/>
              <a:t>Cybercrime unlawfully gains important information to deceive a person or an organization</a:t>
            </a:r>
          </a:p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1043608" y="3645024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Can be done by</a:t>
            </a:r>
          </a:p>
          <a:p>
            <a:endParaRPr lang="en-IN" sz="2000" b="1" dirty="0" smtClean="0"/>
          </a:p>
          <a:p>
            <a:pPr>
              <a:buFont typeface="Wingdings" pitchFamily="2" charset="2"/>
              <a:buChar char="ü"/>
            </a:pPr>
            <a:r>
              <a:rPr lang="en-IN" sz="2000" b="1" i="1" dirty="0" smtClean="0"/>
              <a:t>   Altering</a:t>
            </a:r>
          </a:p>
          <a:p>
            <a:pPr>
              <a:buFont typeface="Wingdings" pitchFamily="2" charset="2"/>
              <a:buChar char="ü"/>
            </a:pPr>
            <a:r>
              <a:rPr lang="en-IN" sz="2000" b="1" i="1" dirty="0" smtClean="0"/>
              <a:t>   Destroying</a:t>
            </a:r>
          </a:p>
          <a:p>
            <a:pPr>
              <a:buFont typeface="Wingdings" pitchFamily="2" charset="2"/>
              <a:buChar char="ü"/>
            </a:pPr>
            <a:r>
              <a:rPr lang="en-IN" sz="2000" b="1" i="1" dirty="0" smtClean="0"/>
              <a:t>   Stealing</a:t>
            </a:r>
          </a:p>
          <a:p>
            <a:pPr>
              <a:buFont typeface="Wingdings" pitchFamily="2" charset="2"/>
              <a:buChar char="ü"/>
            </a:pPr>
            <a:r>
              <a:rPr lang="en-IN" sz="2000" b="1" i="1" dirty="0" smtClean="0"/>
              <a:t>   Suppressing</a:t>
            </a:r>
          </a:p>
          <a:p>
            <a:pPr>
              <a:buFont typeface="Wingdings" pitchFamily="2" charset="2"/>
              <a:buChar char="ü"/>
            </a:pPr>
            <a:endParaRPr lang="en-IN" sz="2000" b="1" dirty="0" smtClean="0"/>
          </a:p>
          <a:p>
            <a:r>
              <a:rPr lang="en-IN" sz="2000" b="1" dirty="0" smtClean="0"/>
              <a:t> any information to secure unlawful or unfair gain </a:t>
            </a:r>
          </a:p>
          <a:p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Hacking</a:t>
            </a:r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2204865"/>
            <a:ext cx="84969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2800" b="1" dirty="0" smtClean="0"/>
              <a:t>Partial / complete acquisition of certain functions within a computer, network, or website.</a:t>
            </a:r>
          </a:p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3717032"/>
            <a:ext cx="73448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sz="3200" b="1" dirty="0" smtClean="0"/>
              <a:t>Motive </a:t>
            </a:r>
          </a:p>
          <a:p>
            <a:pPr algn="just"/>
            <a:endParaRPr lang="en-IN" sz="32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3200" b="1" dirty="0" smtClean="0"/>
              <a:t>   Accessing important information</a:t>
            </a:r>
          </a:p>
          <a:p>
            <a:pPr algn="just">
              <a:buFont typeface="Wingdings" pitchFamily="2" charset="2"/>
              <a:buChar char="ü"/>
            </a:pPr>
            <a:r>
              <a:rPr lang="en-IN" sz="3200" b="1" i="1" dirty="0" smtClean="0"/>
              <a:t>   </a:t>
            </a:r>
            <a:r>
              <a:rPr lang="en-IN" sz="3200" b="1" dirty="0" smtClean="0"/>
              <a:t>Breaching privacy</a:t>
            </a:r>
          </a:p>
          <a:p>
            <a:pPr>
              <a:buFont typeface="Wingdings" pitchFamily="2" charset="2"/>
              <a:buChar char="ü"/>
            </a:pPr>
            <a:endParaRPr lang="en-IN" sz="2000" b="1" dirty="0" smtClean="0"/>
          </a:p>
          <a:p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Identity Theft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2204864"/>
            <a:ext cx="813690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/>
              <a:t>Stealing of</a:t>
            </a:r>
          </a:p>
          <a:p>
            <a:endParaRPr lang="en-IN" sz="24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2400" b="1" dirty="0" smtClean="0"/>
              <a:t>   Personal data, including login credentials</a:t>
            </a:r>
          </a:p>
          <a:p>
            <a:pPr algn="just">
              <a:buFont typeface="Wingdings" pitchFamily="2" charset="2"/>
              <a:buChar char="ü"/>
            </a:pPr>
            <a:r>
              <a:rPr lang="en-IN" sz="2400" b="1" dirty="0" smtClean="0"/>
              <a:t>   Bank account details including credit/debit cards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b="1" dirty="0" smtClean="0"/>
              <a:t>   Social media profile details</a:t>
            </a:r>
          </a:p>
          <a:p>
            <a:pPr algn="just">
              <a:buFont typeface="Wingdings" pitchFamily="2" charset="2"/>
              <a:buChar char="ü"/>
            </a:pPr>
            <a:r>
              <a:rPr lang="en-IN" sz="2400" b="1" dirty="0" smtClean="0"/>
              <a:t>   Other sensitive information</a:t>
            </a:r>
          </a:p>
          <a:p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Scamming</a:t>
            </a:r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2204865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Any illegal plan to make money is scamming. </a:t>
            </a:r>
          </a:p>
          <a:p>
            <a:r>
              <a:rPr lang="en-IN" sz="2800" dirty="0" smtClean="0"/>
              <a:t>Can be done by offering</a:t>
            </a:r>
          </a:p>
          <a:p>
            <a:endParaRPr lang="en-IN" sz="28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2800" b="1" dirty="0" smtClean="0"/>
              <a:t>  </a:t>
            </a:r>
            <a:r>
              <a:rPr lang="en-IN" sz="2800" dirty="0" smtClean="0"/>
              <a:t>Computer repair</a:t>
            </a:r>
            <a:endParaRPr lang="en-IN" sz="28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2800" b="1" dirty="0" smtClean="0"/>
              <a:t>  </a:t>
            </a:r>
            <a:r>
              <a:rPr lang="en-IN" sz="2800" dirty="0" smtClean="0"/>
              <a:t>Network troubleshooting</a:t>
            </a:r>
            <a:endParaRPr lang="en-IN" sz="2800" b="1" dirty="0" smtClean="0"/>
          </a:p>
          <a:p>
            <a:pPr algn="just">
              <a:buFont typeface="Wingdings" pitchFamily="2" charset="2"/>
              <a:buChar char="ü"/>
            </a:pPr>
            <a:r>
              <a:rPr lang="en-IN" sz="2800" dirty="0" smtClean="0"/>
              <a:t>  IT support services, etc.</a:t>
            </a:r>
          </a:p>
          <a:p>
            <a:pPr algn="just">
              <a:buFont typeface="Wingdings" pitchFamily="2" charset="2"/>
              <a:buChar char="ü"/>
            </a:pPr>
            <a:endParaRPr lang="en-US" sz="2800" dirty="0" smtClean="0"/>
          </a:p>
          <a:p>
            <a:pPr algn="just"/>
            <a:r>
              <a:rPr lang="en-IN" sz="2800" dirty="0" smtClean="0"/>
              <a:t>Forcing users to shell out money for cyber problems that do not even exist.</a:t>
            </a:r>
          </a:p>
          <a:p>
            <a:pPr algn="just">
              <a:buFont typeface="Wingdings" pitchFamily="2" charset="2"/>
              <a:buChar char="ü"/>
            </a:pPr>
            <a:endParaRPr lang="en-IN" sz="2400" dirty="0" smtClean="0"/>
          </a:p>
          <a:p>
            <a:pPr algn="just">
              <a:buFont typeface="Wingdings" pitchFamily="2" charset="2"/>
              <a:buChar char="ü"/>
            </a:pPr>
            <a:endParaRPr lang="en-US" sz="2400" b="1" dirty="0" smtClean="0"/>
          </a:p>
          <a:p>
            <a:pPr algn="just">
              <a:buFont typeface="Wingdings" pitchFamily="2" charset="2"/>
              <a:buChar char="ü"/>
            </a:pPr>
            <a:endParaRPr lang="en-IN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777</TotalTime>
  <Words>1137</Words>
  <Application>Microsoft Office PowerPoint</Application>
  <PresentationFormat>On-screen Show (4:3)</PresentationFormat>
  <Paragraphs>266</Paragraphs>
  <Slides>33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Constantia</vt:lpstr>
      <vt:lpstr>Wingdings</vt:lpstr>
      <vt:lpstr>Wingdings 2</vt:lpstr>
      <vt:lpstr>Flow</vt:lpstr>
      <vt:lpstr>Cyber Security Centre of Excellence Department of Information Technology &amp; Electronics, Government of West Bengal </vt:lpstr>
      <vt:lpstr>Coping with Cyber Frauds</vt:lpstr>
      <vt:lpstr>What is Cybercrime?</vt:lpstr>
      <vt:lpstr>Types of Cyber Threats</vt:lpstr>
      <vt:lpstr>Common Cybercrimes</vt:lpstr>
      <vt:lpstr>Fraud</vt:lpstr>
      <vt:lpstr>Hacking</vt:lpstr>
      <vt:lpstr>Identity Theft</vt:lpstr>
      <vt:lpstr>Scamming</vt:lpstr>
      <vt:lpstr>Computer Viruses</vt:lpstr>
      <vt:lpstr>Ransomware</vt:lpstr>
      <vt:lpstr>DDoS Attack</vt:lpstr>
      <vt:lpstr>Botnets</vt:lpstr>
      <vt:lpstr>Spamming</vt:lpstr>
      <vt:lpstr>Phishing</vt:lpstr>
      <vt:lpstr>Social Engineering</vt:lpstr>
      <vt:lpstr>Malvertising</vt:lpstr>
      <vt:lpstr>Cyberstalking</vt:lpstr>
      <vt:lpstr>Piracy</vt:lpstr>
      <vt:lpstr>Child Pornography</vt:lpstr>
      <vt:lpstr>Cyberbullying</vt:lpstr>
      <vt:lpstr>How to cope up with the situation?</vt:lpstr>
      <vt:lpstr>How to cope up? (contd.)</vt:lpstr>
      <vt:lpstr>Avoid Using Pirated Software</vt:lpstr>
      <vt:lpstr>Avoid Using Pirated Software (contd.)</vt:lpstr>
      <vt:lpstr>Regular Monitoring</vt:lpstr>
      <vt:lpstr>Regular Monitoring (contd.)</vt:lpstr>
      <vt:lpstr>Peoples are duped via SMS and calls</vt:lpstr>
      <vt:lpstr>DND registry of TRAI</vt:lpstr>
      <vt:lpstr>Dangers of using public USB charging stations  Juice jacking </vt:lpstr>
      <vt:lpstr>URL Shortener </vt:lpstr>
      <vt:lpstr>https://whois.nltr.org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Mithilesh</dc:creator>
  <cp:lastModifiedBy>Palash</cp:lastModifiedBy>
  <cp:revision>200</cp:revision>
  <dcterms:created xsi:type="dcterms:W3CDTF">2020-03-11T16:59:22Z</dcterms:created>
  <dcterms:modified xsi:type="dcterms:W3CDTF">2020-03-20T09:22:01Z</dcterms:modified>
</cp:coreProperties>
</file>